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78" r:id="rId4"/>
    <p:sldId id="279" r:id="rId5"/>
    <p:sldId id="280" r:id="rId6"/>
    <p:sldId id="281" r:id="rId7"/>
    <p:sldId id="304" r:id="rId8"/>
    <p:sldId id="283" r:id="rId9"/>
    <p:sldId id="282" r:id="rId10"/>
    <p:sldId id="290" r:id="rId11"/>
    <p:sldId id="293" r:id="rId12"/>
    <p:sldId id="296" r:id="rId13"/>
    <p:sldId id="284" r:id="rId14"/>
    <p:sldId id="285" r:id="rId15"/>
    <p:sldId id="295" r:id="rId16"/>
    <p:sldId id="286" r:id="rId17"/>
    <p:sldId id="302" r:id="rId18"/>
    <p:sldId id="298" r:id="rId19"/>
    <p:sldId id="299" r:id="rId20"/>
    <p:sldId id="300" r:id="rId21"/>
    <p:sldId id="301" r:id="rId22"/>
    <p:sldId id="287" r:id="rId23"/>
    <p:sldId id="288" r:id="rId24"/>
    <p:sldId id="289" r:id="rId25"/>
    <p:sldId id="297" r:id="rId26"/>
    <p:sldId id="291" r:id="rId27"/>
    <p:sldId id="303" r:id="rId28"/>
    <p:sldId id="292" r:id="rId29"/>
    <p:sldId id="294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DB"/>
    <a:srgbClr val="00FF31"/>
    <a:srgbClr val="C20000"/>
    <a:srgbClr val="FFFF00"/>
    <a:srgbClr val="7030A0"/>
    <a:srgbClr val="3F007D"/>
    <a:srgbClr val="D50000"/>
    <a:srgbClr val="FFC3C8"/>
    <a:srgbClr val="C4D1FF"/>
    <a:srgbClr val="009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66788"/>
  </p:normalViewPr>
  <p:slideViewPr>
    <p:cSldViewPr snapToGrid="0" snapToObjects="1">
      <p:cViewPr varScale="1">
        <p:scale>
          <a:sx n="89" d="100"/>
          <a:sy n="89" d="100"/>
        </p:scale>
        <p:origin x="16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gif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82E00-A93E-DE4B-9B49-46CD16ACF4AC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CD8A00-E25D-EB4B-8ABF-F118FDECFD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635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many years, the Big 5 have been the dominant taxonomy</a:t>
            </a:r>
            <a:r>
              <a:rPr lang="en-US" baseline="0" dirty="0"/>
              <a:t> of between person individual differences. </a:t>
            </a:r>
          </a:p>
          <a:p>
            <a:r>
              <a:rPr lang="en-US" baseline="0" dirty="0"/>
              <a:t>And for good reason. The Big 5 have been linked to many important life outcomes, from academic and work performance to how long you’ll live.</a:t>
            </a:r>
          </a:p>
          <a:p>
            <a:r>
              <a:rPr lang="en-US" baseline="0" dirty="0"/>
              <a:t>This nomothetic approach describes how people differ from one another, but we miss a lot about single individuals with such a broad approach. A kind of classic example of this is that conscientiousness is a great way to screen job candidates, but once hired, it may not tell you much about the particular person who now works with you.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C7611-33D0-5D4D-97A9-0E468B5F1B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792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Leading some to question whether the Big 5 holds for each person individually. Since the days of Gordon </a:t>
            </a:r>
            <a:r>
              <a:rPr lang="en-US" baseline="0" dirty="0" err="1"/>
              <a:t>Allport</a:t>
            </a:r>
            <a:r>
              <a:rPr lang="en-US" baseline="0" dirty="0"/>
              <a:t>, personality scientists have called for a person centered approach, but methods for implementing a person centered approach in a way that also *CLICK* maps onto broad population level patterns have remained limited. </a:t>
            </a:r>
          </a:p>
          <a:p>
            <a:endParaRPr lang="en-US" baseline="0" dirty="0"/>
          </a:p>
          <a:p>
            <a:r>
              <a:rPr lang="en-US" baseline="0" dirty="0"/>
              <a:t>So the question of whether person-centered approaches that capture nuances of an individual outperform broad nomothetic measures also remains unclear.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C7611-33D0-5D4D-97A9-0E468B5F1B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738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take this like “using a lasso technique or filtering method, we can see which situations, expectancies, states, and reactions are critical to a person and drop those that aren’t”</a:t>
            </a:r>
          </a:p>
          <a:p>
            <a:endParaRPr lang="en-US" dirty="0"/>
          </a:p>
          <a:p>
            <a:r>
              <a:rPr lang="en-US" dirty="0"/>
              <a:t>Could also talk about this in an </a:t>
            </a:r>
            <a:r>
              <a:rPr lang="en-US" dirty="0" err="1"/>
              <a:t>interative</a:t>
            </a:r>
            <a:r>
              <a:rPr lang="en-US" dirty="0"/>
              <a:t> sense, like “we could add studying and see how much more </a:t>
            </a:r>
            <a:r>
              <a:rPr lang="en-US" dirty="0" err="1"/>
              <a:t>ariance</a:t>
            </a:r>
            <a:r>
              <a:rPr lang="en-US" dirty="0"/>
              <a:t> is explained overall and how much less in other model terms”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D8A00-E25D-EB4B-8ABF-F118FDECFD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93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CD8A00-E25D-EB4B-8ABF-F118FDECFD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63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695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71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578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017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15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242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8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152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69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6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852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5D830-CC6F-784E-B20D-CEF8A88F72F2}" type="datetimeFigureOut">
              <a:rPr lang="en-US" smtClean="0"/>
              <a:t>5/9/18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E25AA-39AE-7540-A73D-7D4AE4D34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626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AD6E0-CB87-1C45-93EA-544707CBC8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solidFill>
                  <a:srgbClr val="C00000"/>
                </a:solidFill>
              </a:rPr>
              <a:t>Idiographic Personality: A Methodological Perspective on Measuring and Modeling Individuals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20108-51CD-0C4F-BB62-177913EDE1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Emorie D. Beck and Joshua J. Jackson</a:t>
            </a:r>
          </a:p>
          <a:p>
            <a:r>
              <a:rPr lang="en-US" dirty="0"/>
              <a:t>Washington University in St. Louis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C0ECEF-C6F1-E946-9BD7-1F3F3C750A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753" y="4641215"/>
            <a:ext cx="1889760" cy="188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03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488AAF-A843-3B48-9B42-9B74787326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3132544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F245FE2-2D9C-0E4C-BFAE-48853E53D71F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Personality Processes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31BF10-158F-BA4E-8F51-C85EA2DC1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50" y="1299260"/>
            <a:ext cx="4880082" cy="4880082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BBB4808-0109-B347-BBC0-F43641391477}"/>
              </a:ext>
            </a:extLst>
          </p:cNvPr>
          <p:cNvSpPr/>
          <p:nvPr/>
        </p:nvSpPr>
        <p:spPr>
          <a:xfrm>
            <a:off x="3878558" y="2981845"/>
            <a:ext cx="993904" cy="978266"/>
          </a:xfrm>
          <a:prstGeom prst="ellipse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11F5FA-76BB-7A4F-91FE-2E6B7EB8095A}"/>
              </a:ext>
            </a:extLst>
          </p:cNvPr>
          <p:cNvSpPr txBox="1"/>
          <p:nvPr/>
        </p:nvSpPr>
        <p:spPr>
          <a:xfrm>
            <a:off x="5340154" y="1750253"/>
            <a:ext cx="37956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</a:t>
            </a:r>
            <a:r>
              <a:rPr lang="en-US" sz="3200" dirty="0"/>
              <a:t>riggering Situations</a:t>
            </a:r>
          </a:p>
          <a:p>
            <a:r>
              <a:rPr lang="en-US" sz="3200" b="1" dirty="0"/>
              <a:t>E</a:t>
            </a:r>
            <a:r>
              <a:rPr lang="en-US" sz="3200" dirty="0"/>
              <a:t>xpectancies</a:t>
            </a:r>
          </a:p>
          <a:p>
            <a:r>
              <a:rPr lang="en-US" sz="3200" b="1" dirty="0"/>
              <a:t>S</a:t>
            </a:r>
            <a:r>
              <a:rPr lang="en-US" sz="3200" dirty="0"/>
              <a:t>tates /</a:t>
            </a:r>
          </a:p>
          <a:p>
            <a:r>
              <a:rPr lang="en-US" sz="3200" b="1" dirty="0"/>
              <a:t>S</a:t>
            </a:r>
            <a:r>
              <a:rPr lang="en-US" sz="3200" dirty="0"/>
              <a:t>tate </a:t>
            </a:r>
          </a:p>
          <a:p>
            <a:r>
              <a:rPr lang="en-US" sz="3200" b="1" dirty="0"/>
              <a:t>E</a:t>
            </a:r>
            <a:r>
              <a:rPr lang="en-US" sz="3200" dirty="0"/>
              <a:t>xpression</a:t>
            </a:r>
          </a:p>
          <a:p>
            <a:r>
              <a:rPr lang="en-US" sz="3200" b="1" dirty="0"/>
              <a:t>R</a:t>
            </a:r>
            <a:r>
              <a:rPr lang="en-US" sz="3200" dirty="0"/>
              <a:t>e-</a:t>
            </a:r>
          </a:p>
          <a:p>
            <a:r>
              <a:rPr lang="en-US" sz="3200" b="1" dirty="0"/>
              <a:t>A</a:t>
            </a:r>
            <a:r>
              <a:rPr lang="en-US" sz="3200" dirty="0"/>
              <a:t>ctions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42A3D1-3631-7D40-9C94-56E3B418854F}"/>
              </a:ext>
            </a:extLst>
          </p:cNvPr>
          <p:cNvCxnSpPr>
            <a:cxnSpLocks/>
          </p:cNvCxnSpPr>
          <p:nvPr/>
        </p:nvCxnSpPr>
        <p:spPr>
          <a:xfrm flipH="1">
            <a:off x="2780228" y="1994574"/>
            <a:ext cx="2559926" cy="1148224"/>
          </a:xfrm>
          <a:prstGeom prst="straightConnector1">
            <a:avLst/>
          </a:prstGeom>
          <a:ln w="38100">
            <a:solidFill>
              <a:srgbClr val="C2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38B29BA-6806-9C4D-A317-651439A02544}"/>
              </a:ext>
            </a:extLst>
          </p:cNvPr>
          <p:cNvCxnSpPr>
            <a:cxnSpLocks/>
            <a:stCxn id="8" idx="1"/>
            <a:endCxn id="7" idx="6"/>
          </p:cNvCxnSpPr>
          <p:nvPr/>
        </p:nvCxnSpPr>
        <p:spPr>
          <a:xfrm flipH="1" flipV="1">
            <a:off x="4872462" y="3470978"/>
            <a:ext cx="467692" cy="48990"/>
          </a:xfrm>
          <a:prstGeom prst="straightConnector1">
            <a:avLst/>
          </a:prstGeom>
          <a:ln w="38100">
            <a:solidFill>
              <a:srgbClr val="C2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759B43E-CBBE-DB40-AD8D-1BA2870A33A5}"/>
              </a:ext>
            </a:extLst>
          </p:cNvPr>
          <p:cNvCxnSpPr>
            <a:cxnSpLocks/>
          </p:cNvCxnSpPr>
          <p:nvPr/>
        </p:nvCxnSpPr>
        <p:spPr>
          <a:xfrm flipH="1" flipV="1">
            <a:off x="1800807" y="3888552"/>
            <a:ext cx="3645835" cy="1110082"/>
          </a:xfrm>
          <a:prstGeom prst="straightConnector1">
            <a:avLst/>
          </a:prstGeom>
          <a:ln w="38100">
            <a:solidFill>
              <a:srgbClr val="C2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820A033B-21F1-BF47-A7A3-93FAF10A12FB}"/>
              </a:ext>
            </a:extLst>
          </p:cNvPr>
          <p:cNvSpPr/>
          <p:nvPr/>
        </p:nvSpPr>
        <p:spPr>
          <a:xfrm>
            <a:off x="1800807" y="2874590"/>
            <a:ext cx="979421" cy="922689"/>
          </a:xfrm>
          <a:prstGeom prst="ellipse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5AFDEDE-3658-AE40-949A-E02B4D1E3A4E}"/>
              </a:ext>
            </a:extLst>
          </p:cNvPr>
          <p:cNvSpPr/>
          <p:nvPr/>
        </p:nvSpPr>
        <p:spPr>
          <a:xfrm>
            <a:off x="886548" y="3204744"/>
            <a:ext cx="1036033" cy="1111891"/>
          </a:xfrm>
          <a:prstGeom prst="ellipse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07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488AAF-A843-3B48-9B42-9B74787326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1242683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F245FE2-2D9C-0E4C-BFAE-48853E53D71F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Personality Processes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CCD56B-ED0D-E347-B068-D38F8113C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87" y="1166710"/>
            <a:ext cx="5800725" cy="58007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D11972-A250-2A41-BF31-903D45D1096B}"/>
              </a:ext>
            </a:extLst>
          </p:cNvPr>
          <p:cNvSpPr/>
          <p:nvPr/>
        </p:nvSpPr>
        <p:spPr>
          <a:xfrm>
            <a:off x="242889" y="1080982"/>
            <a:ext cx="2728912" cy="26204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Personality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7A4AE7-1F17-D34B-B3E7-DB44C22FB557}"/>
              </a:ext>
            </a:extLst>
          </p:cNvPr>
          <p:cNvSpPr/>
          <p:nvPr/>
        </p:nvSpPr>
        <p:spPr>
          <a:xfrm>
            <a:off x="3137969" y="1075934"/>
            <a:ext cx="2728912" cy="26204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Triggering Situations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AA49DF-5F8A-BC41-9D10-7FA6F113EAFC}"/>
              </a:ext>
            </a:extLst>
          </p:cNvPr>
          <p:cNvSpPr/>
          <p:nvPr/>
        </p:nvSpPr>
        <p:spPr>
          <a:xfrm>
            <a:off x="242888" y="3967056"/>
            <a:ext cx="2728912" cy="26204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Expectancies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22756A-FB47-8142-A09C-966E1725509C}"/>
              </a:ext>
            </a:extLst>
          </p:cNvPr>
          <p:cNvSpPr/>
          <p:nvPr/>
        </p:nvSpPr>
        <p:spPr>
          <a:xfrm>
            <a:off x="3137968" y="3972101"/>
            <a:ext cx="2728912" cy="262044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State / State Expressions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5BC593B-C648-ED44-8BBC-36407CE6D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780" y="1004499"/>
            <a:ext cx="2895652" cy="57913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641521-7B27-F948-840C-C8C4D08884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328" r="666" b="26003"/>
          <a:stretch/>
        </p:blipFill>
        <p:spPr>
          <a:xfrm>
            <a:off x="1338444" y="3154767"/>
            <a:ext cx="6940302" cy="149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440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488AAF-A843-3B48-9B42-9B747873265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4F245FE2-2D9C-0E4C-BFAE-48853E53D71F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Personality Processes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D641521-7B27-F948-840C-C8C4D08884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328" r="666" b="26003"/>
          <a:stretch/>
        </p:blipFill>
        <p:spPr>
          <a:xfrm>
            <a:off x="855156" y="2835797"/>
            <a:ext cx="7053119" cy="1515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972870-D8C9-BA40-91C0-E47BDA890A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466"/>
          <a:stretch/>
        </p:blipFill>
        <p:spPr>
          <a:xfrm>
            <a:off x="855157" y="4272897"/>
            <a:ext cx="7099710" cy="7806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1356E07-B4C0-524D-9C46-FF80151E00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23" t="52152" r="39106" b="36833"/>
          <a:stretch/>
        </p:blipFill>
        <p:spPr>
          <a:xfrm>
            <a:off x="3108531" y="5147798"/>
            <a:ext cx="3101249" cy="1553751"/>
          </a:xfrm>
          <a:prstGeom prst="rect">
            <a:avLst/>
          </a:prstGeom>
        </p:spPr>
      </p:pic>
      <p:sp>
        <p:nvSpPr>
          <p:cNvPr id="18" name="Up Arrow 17">
            <a:extLst>
              <a:ext uri="{FF2B5EF4-FFF2-40B4-BE49-F238E27FC236}">
                <a16:creationId xmlns:a16="http://schemas.microsoft.com/office/drawing/2014/main" id="{77FDA7DB-0988-2943-B2A6-DF3CD42F17DA}"/>
              </a:ext>
            </a:extLst>
          </p:cNvPr>
          <p:cNvSpPr/>
          <p:nvPr/>
        </p:nvSpPr>
        <p:spPr>
          <a:xfrm rot="2169395">
            <a:off x="4386198" y="3723328"/>
            <a:ext cx="226403" cy="1693798"/>
          </a:xfrm>
          <a:prstGeom prst="upArrow">
            <a:avLst>
              <a:gd name="adj1" fmla="val 18622"/>
              <a:gd name="adj2" fmla="val 96580"/>
            </a:avLst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635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565420-C855-194E-9E3C-CA5A350D3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3685" y="1360487"/>
            <a:ext cx="2668479" cy="5336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F9AC64-2020-864D-B830-61AF68CB6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935" y="1158557"/>
            <a:ext cx="2849722" cy="5699443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614195E-D448-C446-998C-89EA54C6E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303241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D775E070-FF39-3743-ABBB-A1565A332BF0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Development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83CEED-0A28-574C-A385-9759514935A6}"/>
              </a:ext>
            </a:extLst>
          </p:cNvPr>
          <p:cNvSpPr txBox="1"/>
          <p:nvPr/>
        </p:nvSpPr>
        <p:spPr>
          <a:xfrm>
            <a:off x="6129340" y="6472235"/>
            <a:ext cx="3086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Beck &amp; Jackson (under review)</a:t>
            </a:r>
          </a:p>
        </p:txBody>
      </p:sp>
    </p:spTree>
    <p:extLst>
      <p:ext uri="{BB962C8B-B14F-4D97-AF65-F5344CB8AC3E}">
        <p14:creationId xmlns:p14="http://schemas.microsoft.com/office/powerpoint/2010/main" val="995401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EBE5C72-79A6-BE44-84D4-662595E05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5053"/>
            <a:ext cx="8443913" cy="4221956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FB705C2-706A-B943-A4BB-409AEAD16D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3226623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E33A07CB-F254-0E44-8294-3FED65C6C76A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Development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0720BC-3927-4245-8F83-E5A6DE928528}"/>
              </a:ext>
            </a:extLst>
          </p:cNvPr>
          <p:cNvSpPr txBox="1"/>
          <p:nvPr/>
        </p:nvSpPr>
        <p:spPr>
          <a:xfrm>
            <a:off x="6129340" y="6472235"/>
            <a:ext cx="3086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Beck &amp; Jackson (under review)</a:t>
            </a:r>
          </a:p>
        </p:txBody>
      </p:sp>
    </p:spTree>
    <p:extLst>
      <p:ext uri="{BB962C8B-B14F-4D97-AF65-F5344CB8AC3E}">
        <p14:creationId xmlns:p14="http://schemas.microsoft.com/office/powerpoint/2010/main" val="1614185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B05CD95-940A-C94F-A648-F03E76AFE8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0101395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D4C7DFC-4BEF-A548-A958-3FD9F98ABCFB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Other Forms of Dynamics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8DF4B0-964A-694F-914E-F5953DA01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25" y="1066697"/>
            <a:ext cx="7629525" cy="53880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193D1A0-2AB1-9249-BC61-51879ED2943E}"/>
              </a:ext>
            </a:extLst>
          </p:cNvPr>
          <p:cNvSpPr txBox="1"/>
          <p:nvPr/>
        </p:nvSpPr>
        <p:spPr>
          <a:xfrm>
            <a:off x="4743450" y="6332252"/>
            <a:ext cx="492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Krone, Albers, </a:t>
            </a:r>
            <a:r>
              <a:rPr lang="en-US" dirty="0" err="1"/>
              <a:t>Kuppens</a:t>
            </a:r>
            <a:r>
              <a:rPr lang="en-US" dirty="0"/>
              <a:t>, &amp; Timmerman (2017)</a:t>
            </a:r>
          </a:p>
        </p:txBody>
      </p:sp>
    </p:spTree>
    <p:extLst>
      <p:ext uri="{BB962C8B-B14F-4D97-AF65-F5344CB8AC3E}">
        <p14:creationId xmlns:p14="http://schemas.microsoft.com/office/powerpoint/2010/main" val="3165846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41B3BEA-9114-8F44-93FD-BA4F725C83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252885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23" name="Rectangle 22">
            <a:extLst>
              <a:ext uri="{FF2B5EF4-FFF2-40B4-BE49-F238E27FC236}">
                <a16:creationId xmlns:a16="http://schemas.microsoft.com/office/drawing/2014/main" id="{E2D9789D-8842-0C47-A85A-BD8A0A9FBD5B}"/>
              </a:ext>
            </a:extLst>
          </p:cNvPr>
          <p:cNvSpPr/>
          <p:nvPr/>
        </p:nvSpPr>
        <p:spPr>
          <a:xfrm>
            <a:off x="152400" y="871047"/>
            <a:ext cx="2805113" cy="182070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Velocity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4F88653-8E99-1147-9F99-2AF825639079}"/>
              </a:ext>
            </a:extLst>
          </p:cNvPr>
          <p:cNvSpPr/>
          <p:nvPr/>
        </p:nvSpPr>
        <p:spPr>
          <a:xfrm>
            <a:off x="152400" y="2832250"/>
            <a:ext cx="2805113" cy="1820707"/>
          </a:xfrm>
          <a:prstGeom prst="rect">
            <a:avLst/>
          </a:prstGeom>
          <a:solidFill>
            <a:srgbClr val="D5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Psychometrics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780930D-7291-8747-AE46-C6DFDD8A2C2A}"/>
              </a:ext>
            </a:extLst>
          </p:cNvPr>
          <p:cNvSpPr/>
          <p:nvPr/>
        </p:nvSpPr>
        <p:spPr>
          <a:xfrm>
            <a:off x="152400" y="4793453"/>
            <a:ext cx="2805113" cy="182070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Aggregation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7274AF7-BE7A-C549-B1BC-F47C69BAF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7513" y="1008089"/>
            <a:ext cx="6186487" cy="154662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CF4DD78-13A4-EA43-925C-E541F81348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899"/>
          <a:stretch/>
        </p:blipFill>
        <p:spPr>
          <a:xfrm>
            <a:off x="3138487" y="2663177"/>
            <a:ext cx="3985465" cy="2101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9EBB3E-BF08-5443-82C9-38503FAD5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365" y="4748212"/>
            <a:ext cx="3985465" cy="199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199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351082F-10EE-B941-960B-3190785A659D}"/>
              </a:ext>
            </a:extLst>
          </p:cNvPr>
          <p:cNvSpPr/>
          <p:nvPr/>
        </p:nvSpPr>
        <p:spPr>
          <a:xfrm>
            <a:off x="79862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Worry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411580-50AD-7C4D-B5BB-670905C8072D}"/>
              </a:ext>
            </a:extLst>
          </p:cNvPr>
          <p:cNvSpPr/>
          <p:nvPr/>
        </p:nvSpPr>
        <p:spPr>
          <a:xfrm>
            <a:off x="7511485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Rude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EADF3A-7F2A-7C47-95CE-206042705A29}"/>
              </a:ext>
            </a:extLst>
          </p:cNvPr>
          <p:cNvSpPr/>
          <p:nvPr/>
        </p:nvSpPr>
        <p:spPr>
          <a:xfrm>
            <a:off x="5034278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Quiet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8E95B1-CB5C-E446-B98E-7ECBF9EFABEE}"/>
              </a:ext>
            </a:extLst>
          </p:cNvPr>
          <p:cNvSpPr/>
          <p:nvPr/>
        </p:nvSpPr>
        <p:spPr>
          <a:xfrm>
            <a:off x="2557070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Academic Motivation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41B3BEA-9114-8F44-93FD-BA4F725C83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9CB9FDED-E7DD-DA4B-8693-17F7AEE22E81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Velocity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723DB19-4A4A-3E4A-97E8-233DEF5D053F}"/>
              </a:ext>
            </a:extLst>
          </p:cNvPr>
          <p:cNvCxnSpPr/>
          <p:nvPr/>
        </p:nvCxnSpPr>
        <p:spPr>
          <a:xfrm>
            <a:off x="300942" y="2407534"/>
            <a:ext cx="838007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29596B7C-5663-7141-8154-A516D9F6510B}"/>
              </a:ext>
            </a:extLst>
          </p:cNvPr>
          <p:cNvSpPr/>
          <p:nvPr/>
        </p:nvSpPr>
        <p:spPr>
          <a:xfrm>
            <a:off x="393539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675839-F5EB-0B47-83A9-11FE4ADCE34A}"/>
              </a:ext>
            </a:extLst>
          </p:cNvPr>
          <p:cNvSpPr/>
          <p:nvPr/>
        </p:nvSpPr>
        <p:spPr>
          <a:xfrm>
            <a:off x="3013918" y="2229980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9830E-DFF8-A64A-83BD-05F1DB270C30}"/>
              </a:ext>
            </a:extLst>
          </p:cNvPr>
          <p:cNvSpPr/>
          <p:nvPr/>
        </p:nvSpPr>
        <p:spPr>
          <a:xfrm>
            <a:off x="5634297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207B06-6E39-B94C-A055-1F3DD0D3C113}"/>
              </a:ext>
            </a:extLst>
          </p:cNvPr>
          <p:cNvSpPr/>
          <p:nvPr/>
        </p:nvSpPr>
        <p:spPr>
          <a:xfrm>
            <a:off x="8254676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21" name="Left Bracket 20">
            <a:extLst>
              <a:ext uri="{FF2B5EF4-FFF2-40B4-BE49-F238E27FC236}">
                <a16:creationId xmlns:a16="http://schemas.microsoft.com/office/drawing/2014/main" id="{A001284B-1390-DA42-A7B2-1B2010DC6400}"/>
              </a:ext>
            </a:extLst>
          </p:cNvPr>
          <p:cNvSpPr/>
          <p:nvPr/>
        </p:nvSpPr>
        <p:spPr>
          <a:xfrm rot="5400000">
            <a:off x="1748895" y="815280"/>
            <a:ext cx="217101" cy="2581735"/>
          </a:xfrm>
          <a:prstGeom prst="lef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DB1067-186B-7D46-94A9-80DF887CAC52}"/>
              </a:ext>
            </a:extLst>
          </p:cNvPr>
          <p:cNvSpPr/>
          <p:nvPr/>
        </p:nvSpPr>
        <p:spPr>
          <a:xfrm>
            <a:off x="1202350" y="1635791"/>
            <a:ext cx="1310190" cy="3424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4 hours</a:t>
            </a:r>
          </a:p>
        </p:txBody>
      </p:sp>
    </p:spTree>
    <p:extLst>
      <p:ext uri="{BB962C8B-B14F-4D97-AF65-F5344CB8AC3E}">
        <p14:creationId xmlns:p14="http://schemas.microsoft.com/office/powerpoint/2010/main" val="1517954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41B3BEA-9114-8F44-93FD-BA4F725C83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723DB19-4A4A-3E4A-97E8-233DEF5D053F}"/>
              </a:ext>
            </a:extLst>
          </p:cNvPr>
          <p:cNvCxnSpPr/>
          <p:nvPr/>
        </p:nvCxnSpPr>
        <p:spPr>
          <a:xfrm>
            <a:off x="300942" y="2407534"/>
            <a:ext cx="838007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29596B7C-5663-7141-8154-A516D9F6510B}"/>
              </a:ext>
            </a:extLst>
          </p:cNvPr>
          <p:cNvSpPr/>
          <p:nvPr/>
        </p:nvSpPr>
        <p:spPr>
          <a:xfrm>
            <a:off x="393539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675839-F5EB-0B47-83A9-11FE4ADCE34A}"/>
              </a:ext>
            </a:extLst>
          </p:cNvPr>
          <p:cNvSpPr/>
          <p:nvPr/>
        </p:nvSpPr>
        <p:spPr>
          <a:xfrm>
            <a:off x="3013918" y="2229980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9830E-DFF8-A64A-83BD-05F1DB270C30}"/>
              </a:ext>
            </a:extLst>
          </p:cNvPr>
          <p:cNvSpPr/>
          <p:nvPr/>
        </p:nvSpPr>
        <p:spPr>
          <a:xfrm>
            <a:off x="5634297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207B06-6E39-B94C-A055-1F3DD0D3C113}"/>
              </a:ext>
            </a:extLst>
          </p:cNvPr>
          <p:cNvSpPr/>
          <p:nvPr/>
        </p:nvSpPr>
        <p:spPr>
          <a:xfrm>
            <a:off x="8254676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24" name="Left Bracket 23">
            <a:extLst>
              <a:ext uri="{FF2B5EF4-FFF2-40B4-BE49-F238E27FC236}">
                <a16:creationId xmlns:a16="http://schemas.microsoft.com/office/drawing/2014/main" id="{BF3EF98F-3FFD-4E41-9547-267ECA1AA29E}"/>
              </a:ext>
            </a:extLst>
          </p:cNvPr>
          <p:cNvSpPr/>
          <p:nvPr/>
        </p:nvSpPr>
        <p:spPr>
          <a:xfrm rot="5400000">
            <a:off x="3084619" y="-520445"/>
            <a:ext cx="184679" cy="5220764"/>
          </a:xfrm>
          <a:prstGeom prst="leftBracket">
            <a:avLst/>
          </a:prstGeom>
          <a:ln w="38100">
            <a:solidFill>
              <a:schemeClr val="tx1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2ACC3C0-C637-2443-BCBA-795ED0022640}"/>
              </a:ext>
            </a:extLst>
          </p:cNvPr>
          <p:cNvSpPr/>
          <p:nvPr/>
        </p:nvSpPr>
        <p:spPr>
          <a:xfrm>
            <a:off x="2433766" y="1597533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Worry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200485C-EE5D-3A40-8CDD-F1BA79D78825}"/>
              </a:ext>
            </a:extLst>
          </p:cNvPr>
          <p:cNvSpPr/>
          <p:nvPr/>
        </p:nvSpPr>
        <p:spPr>
          <a:xfrm>
            <a:off x="7511485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Rude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FF1047C-E2D7-9949-91EF-0A5459F8FC92}"/>
              </a:ext>
            </a:extLst>
          </p:cNvPr>
          <p:cNvSpPr/>
          <p:nvPr/>
        </p:nvSpPr>
        <p:spPr>
          <a:xfrm>
            <a:off x="5034278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Quiet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1ECAED2-5C08-EC41-BC8F-A47A946DA272}"/>
              </a:ext>
            </a:extLst>
          </p:cNvPr>
          <p:cNvSpPr/>
          <p:nvPr/>
        </p:nvSpPr>
        <p:spPr>
          <a:xfrm>
            <a:off x="2557070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Academic Motivation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F817FE4-CB84-AF48-AFB2-0082E7786FDD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Velocity</a:t>
            </a:r>
          </a:p>
        </p:txBody>
      </p:sp>
    </p:spTree>
    <p:extLst>
      <p:ext uri="{BB962C8B-B14F-4D97-AF65-F5344CB8AC3E}">
        <p14:creationId xmlns:p14="http://schemas.microsoft.com/office/powerpoint/2010/main" val="28160962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41B3BEA-9114-8F44-93FD-BA4F725C83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723DB19-4A4A-3E4A-97E8-233DEF5D053F}"/>
              </a:ext>
            </a:extLst>
          </p:cNvPr>
          <p:cNvCxnSpPr/>
          <p:nvPr/>
        </p:nvCxnSpPr>
        <p:spPr>
          <a:xfrm>
            <a:off x="300942" y="2407534"/>
            <a:ext cx="838007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29596B7C-5663-7141-8154-A516D9F6510B}"/>
              </a:ext>
            </a:extLst>
          </p:cNvPr>
          <p:cNvSpPr/>
          <p:nvPr/>
        </p:nvSpPr>
        <p:spPr>
          <a:xfrm>
            <a:off x="393539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675839-F5EB-0B47-83A9-11FE4ADCE34A}"/>
              </a:ext>
            </a:extLst>
          </p:cNvPr>
          <p:cNvSpPr/>
          <p:nvPr/>
        </p:nvSpPr>
        <p:spPr>
          <a:xfrm>
            <a:off x="3013918" y="2229980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9830E-DFF8-A64A-83BD-05F1DB270C30}"/>
              </a:ext>
            </a:extLst>
          </p:cNvPr>
          <p:cNvSpPr/>
          <p:nvPr/>
        </p:nvSpPr>
        <p:spPr>
          <a:xfrm>
            <a:off x="5634297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207B06-6E39-B94C-A055-1F3DD0D3C113}"/>
              </a:ext>
            </a:extLst>
          </p:cNvPr>
          <p:cNvSpPr/>
          <p:nvPr/>
        </p:nvSpPr>
        <p:spPr>
          <a:xfrm>
            <a:off x="8254676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22" name="Left Bracket 21">
            <a:extLst>
              <a:ext uri="{FF2B5EF4-FFF2-40B4-BE49-F238E27FC236}">
                <a16:creationId xmlns:a16="http://schemas.microsoft.com/office/drawing/2014/main" id="{E4DF8463-8546-ED42-8DAF-F6AFD9ACAE01}"/>
              </a:ext>
            </a:extLst>
          </p:cNvPr>
          <p:cNvSpPr/>
          <p:nvPr/>
        </p:nvSpPr>
        <p:spPr>
          <a:xfrm rot="16200000">
            <a:off x="1774151" y="1399984"/>
            <a:ext cx="215228" cy="2610385"/>
          </a:xfrm>
          <a:prstGeom prst="leftBracket">
            <a:avLst/>
          </a:prstGeom>
          <a:ln w="38100">
            <a:solidFill>
              <a:schemeClr val="tx1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 Bracket 25">
            <a:extLst>
              <a:ext uri="{FF2B5EF4-FFF2-40B4-BE49-F238E27FC236}">
                <a16:creationId xmlns:a16="http://schemas.microsoft.com/office/drawing/2014/main" id="{A4285288-94C8-474D-9216-0E99FB4D77D4}"/>
              </a:ext>
            </a:extLst>
          </p:cNvPr>
          <p:cNvSpPr/>
          <p:nvPr/>
        </p:nvSpPr>
        <p:spPr>
          <a:xfrm rot="5400000">
            <a:off x="3084619" y="-520445"/>
            <a:ext cx="184679" cy="5220764"/>
          </a:xfrm>
          <a:prstGeom prst="lef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7A568E1-66CB-6A40-B996-E61816B8EC8D}"/>
              </a:ext>
            </a:extLst>
          </p:cNvPr>
          <p:cNvSpPr/>
          <p:nvPr/>
        </p:nvSpPr>
        <p:spPr>
          <a:xfrm>
            <a:off x="2433766" y="1597533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Worry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55C983B-3278-3C4E-B0CA-132A22AD7052}"/>
              </a:ext>
            </a:extLst>
          </p:cNvPr>
          <p:cNvSpPr/>
          <p:nvPr/>
        </p:nvSpPr>
        <p:spPr>
          <a:xfrm>
            <a:off x="1114844" y="2559338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Quiet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E5F0F74-9B15-DB42-BB4A-289A48D70F69}"/>
              </a:ext>
            </a:extLst>
          </p:cNvPr>
          <p:cNvSpPr/>
          <p:nvPr/>
        </p:nvSpPr>
        <p:spPr>
          <a:xfrm>
            <a:off x="7511485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Rude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E63AB5C-5D53-9949-8153-DBB10FF5FF66}"/>
              </a:ext>
            </a:extLst>
          </p:cNvPr>
          <p:cNvSpPr/>
          <p:nvPr/>
        </p:nvSpPr>
        <p:spPr>
          <a:xfrm>
            <a:off x="2557070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Academic Motivation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6EC6DC-3F95-C94F-947C-71993E59A13B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Velocity</a:t>
            </a:r>
          </a:p>
        </p:txBody>
      </p:sp>
    </p:spTree>
    <p:extLst>
      <p:ext uri="{BB962C8B-B14F-4D97-AF65-F5344CB8AC3E}">
        <p14:creationId xmlns:p14="http://schemas.microsoft.com/office/powerpoint/2010/main" val="3238966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3885" y="1240226"/>
            <a:ext cx="1598221" cy="6412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/>
              <a:t>Extraversion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1943224" y="1240227"/>
            <a:ext cx="1598221" cy="6412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Agreeableness</a:t>
            </a:r>
          </a:p>
        </p:txBody>
      </p:sp>
      <p:sp>
        <p:nvSpPr>
          <p:cNvPr id="9" name="Rectangle 8"/>
          <p:cNvSpPr/>
          <p:nvPr/>
        </p:nvSpPr>
        <p:spPr>
          <a:xfrm>
            <a:off x="3759778" y="1240226"/>
            <a:ext cx="1598221" cy="6412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Conscientiousness</a:t>
            </a:r>
          </a:p>
        </p:txBody>
      </p:sp>
      <p:sp>
        <p:nvSpPr>
          <p:cNvPr id="10" name="Rectangle 9"/>
          <p:cNvSpPr/>
          <p:nvPr/>
        </p:nvSpPr>
        <p:spPr>
          <a:xfrm>
            <a:off x="5549117" y="1240227"/>
            <a:ext cx="1598221" cy="6412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Neuroticism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65671" y="1240228"/>
            <a:ext cx="1598221" cy="64126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Openness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952995" y="2017072"/>
            <a:ext cx="1104405" cy="875807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060376" y="2017071"/>
            <a:ext cx="1104405" cy="875807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655373" y="2052696"/>
            <a:ext cx="555913" cy="840182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906490" y="2050219"/>
            <a:ext cx="555913" cy="840182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4558578" y="2033645"/>
            <a:ext cx="620" cy="873331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3230068" y="3013407"/>
            <a:ext cx="2676422" cy="243108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55373" y="5368290"/>
            <a:ext cx="3807030" cy="5562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50" b="1" dirty="0">
                <a:solidFill>
                  <a:srgbClr val="7030A0"/>
                </a:solidFill>
              </a:rPr>
              <a:t>Nomothetic</a:t>
            </a:r>
          </a:p>
        </p:txBody>
      </p:sp>
    </p:spTree>
    <p:extLst>
      <p:ext uri="{BB962C8B-B14F-4D97-AF65-F5344CB8AC3E}">
        <p14:creationId xmlns:p14="http://schemas.microsoft.com/office/powerpoint/2010/main" val="2658519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eft Bracket 20">
            <a:extLst>
              <a:ext uri="{FF2B5EF4-FFF2-40B4-BE49-F238E27FC236}">
                <a16:creationId xmlns:a16="http://schemas.microsoft.com/office/drawing/2014/main" id="{A001284B-1390-DA42-A7B2-1B2010DC6400}"/>
              </a:ext>
            </a:extLst>
          </p:cNvPr>
          <p:cNvSpPr/>
          <p:nvPr/>
        </p:nvSpPr>
        <p:spPr>
          <a:xfrm rot="5400000">
            <a:off x="3084619" y="-520445"/>
            <a:ext cx="184679" cy="5220764"/>
          </a:xfrm>
          <a:prstGeom prst="lef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ket 19">
            <a:extLst>
              <a:ext uri="{FF2B5EF4-FFF2-40B4-BE49-F238E27FC236}">
                <a16:creationId xmlns:a16="http://schemas.microsoft.com/office/drawing/2014/main" id="{BDCBCFFF-9232-5145-BE8B-BC9F21FA97BC}"/>
              </a:ext>
            </a:extLst>
          </p:cNvPr>
          <p:cNvSpPr/>
          <p:nvPr/>
        </p:nvSpPr>
        <p:spPr>
          <a:xfrm rot="16200000" flipV="1">
            <a:off x="4274571" y="-1107656"/>
            <a:ext cx="455376" cy="7871368"/>
          </a:xfrm>
          <a:prstGeom prst="leftBracket">
            <a:avLst/>
          </a:prstGeom>
          <a:ln w="38100">
            <a:solidFill>
              <a:schemeClr val="tx1"/>
            </a:solidFill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51082F-10EE-B941-960B-3190785A659D}"/>
              </a:ext>
            </a:extLst>
          </p:cNvPr>
          <p:cNvSpPr/>
          <p:nvPr/>
        </p:nvSpPr>
        <p:spPr>
          <a:xfrm>
            <a:off x="2433766" y="1597533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Worry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8E95B1-CB5C-E446-B98E-7ECBF9EFABEE}"/>
              </a:ext>
            </a:extLst>
          </p:cNvPr>
          <p:cNvSpPr/>
          <p:nvPr/>
        </p:nvSpPr>
        <p:spPr>
          <a:xfrm>
            <a:off x="3862553" y="2742522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Academic Motivation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41B3BEA-9114-8F44-93FD-BA4F725C83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723DB19-4A4A-3E4A-97E8-233DEF5D053F}"/>
              </a:ext>
            </a:extLst>
          </p:cNvPr>
          <p:cNvCxnSpPr/>
          <p:nvPr/>
        </p:nvCxnSpPr>
        <p:spPr>
          <a:xfrm>
            <a:off x="300942" y="2407534"/>
            <a:ext cx="838007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29596B7C-5663-7141-8154-A516D9F6510B}"/>
              </a:ext>
            </a:extLst>
          </p:cNvPr>
          <p:cNvSpPr/>
          <p:nvPr/>
        </p:nvSpPr>
        <p:spPr>
          <a:xfrm>
            <a:off x="393539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675839-F5EB-0B47-83A9-11FE4ADCE34A}"/>
              </a:ext>
            </a:extLst>
          </p:cNvPr>
          <p:cNvSpPr/>
          <p:nvPr/>
        </p:nvSpPr>
        <p:spPr>
          <a:xfrm>
            <a:off x="3013918" y="2229980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9830E-DFF8-A64A-83BD-05F1DB270C30}"/>
              </a:ext>
            </a:extLst>
          </p:cNvPr>
          <p:cNvSpPr/>
          <p:nvPr/>
        </p:nvSpPr>
        <p:spPr>
          <a:xfrm>
            <a:off x="5634297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207B06-6E39-B94C-A055-1F3DD0D3C113}"/>
              </a:ext>
            </a:extLst>
          </p:cNvPr>
          <p:cNvSpPr/>
          <p:nvPr/>
        </p:nvSpPr>
        <p:spPr>
          <a:xfrm>
            <a:off x="8254676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23" name="Left Bracket 22">
            <a:extLst>
              <a:ext uri="{FF2B5EF4-FFF2-40B4-BE49-F238E27FC236}">
                <a16:creationId xmlns:a16="http://schemas.microsoft.com/office/drawing/2014/main" id="{3ABB93EA-056E-8C4F-9A72-4D65354BA5E0}"/>
              </a:ext>
            </a:extLst>
          </p:cNvPr>
          <p:cNvSpPr/>
          <p:nvPr/>
        </p:nvSpPr>
        <p:spPr>
          <a:xfrm rot="16200000">
            <a:off x="1774151" y="1399984"/>
            <a:ext cx="215228" cy="2610385"/>
          </a:xfrm>
          <a:prstGeom prst="leftBracket">
            <a:avLst/>
          </a:prstGeom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2AE103-F670-9E47-B767-3EA178015F34}"/>
              </a:ext>
            </a:extLst>
          </p:cNvPr>
          <p:cNvSpPr/>
          <p:nvPr/>
        </p:nvSpPr>
        <p:spPr>
          <a:xfrm>
            <a:off x="1114844" y="2559338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Quiet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A3F4843-E055-004E-B287-8E60158F9F1E}"/>
              </a:ext>
            </a:extLst>
          </p:cNvPr>
          <p:cNvSpPr/>
          <p:nvPr/>
        </p:nvSpPr>
        <p:spPr>
          <a:xfrm>
            <a:off x="7511485" y="604198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Rude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EDFBC9-4A7D-B342-BB3F-1FF40B6F0E76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Velocity</a:t>
            </a:r>
          </a:p>
        </p:txBody>
      </p:sp>
    </p:spTree>
    <p:extLst>
      <p:ext uri="{BB962C8B-B14F-4D97-AF65-F5344CB8AC3E}">
        <p14:creationId xmlns:p14="http://schemas.microsoft.com/office/powerpoint/2010/main" val="42347625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eft Bracket 20">
            <a:extLst>
              <a:ext uri="{FF2B5EF4-FFF2-40B4-BE49-F238E27FC236}">
                <a16:creationId xmlns:a16="http://schemas.microsoft.com/office/drawing/2014/main" id="{A001284B-1390-DA42-A7B2-1B2010DC6400}"/>
              </a:ext>
            </a:extLst>
          </p:cNvPr>
          <p:cNvSpPr/>
          <p:nvPr/>
        </p:nvSpPr>
        <p:spPr>
          <a:xfrm rot="5400000">
            <a:off x="3084619" y="-520445"/>
            <a:ext cx="184679" cy="5220764"/>
          </a:xfrm>
          <a:prstGeom prst="lef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ket 19">
            <a:extLst>
              <a:ext uri="{FF2B5EF4-FFF2-40B4-BE49-F238E27FC236}">
                <a16:creationId xmlns:a16="http://schemas.microsoft.com/office/drawing/2014/main" id="{BDCBCFFF-9232-5145-BE8B-BC9F21FA97BC}"/>
              </a:ext>
            </a:extLst>
          </p:cNvPr>
          <p:cNvSpPr/>
          <p:nvPr/>
        </p:nvSpPr>
        <p:spPr>
          <a:xfrm rot="16200000" flipV="1">
            <a:off x="4274571" y="-1107656"/>
            <a:ext cx="455376" cy="7871368"/>
          </a:xfrm>
          <a:prstGeom prst="leftBracket">
            <a:avLst/>
          </a:prstGeom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51082F-10EE-B941-960B-3190785A659D}"/>
              </a:ext>
            </a:extLst>
          </p:cNvPr>
          <p:cNvSpPr/>
          <p:nvPr/>
        </p:nvSpPr>
        <p:spPr>
          <a:xfrm>
            <a:off x="2433766" y="1597533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Worry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411580-50AD-7C4D-B5BB-670905C8072D}"/>
              </a:ext>
            </a:extLst>
          </p:cNvPr>
          <p:cNvSpPr/>
          <p:nvPr/>
        </p:nvSpPr>
        <p:spPr>
          <a:xfrm>
            <a:off x="6370601" y="1477145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Rude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8E95B1-CB5C-E446-B98E-7ECBF9EFABEE}"/>
              </a:ext>
            </a:extLst>
          </p:cNvPr>
          <p:cNvSpPr/>
          <p:nvPr/>
        </p:nvSpPr>
        <p:spPr>
          <a:xfrm>
            <a:off x="3862553" y="2742522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Academic Motivation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41B3BEA-9114-8F44-93FD-BA4F725C839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723DB19-4A4A-3E4A-97E8-233DEF5D053F}"/>
              </a:ext>
            </a:extLst>
          </p:cNvPr>
          <p:cNvCxnSpPr/>
          <p:nvPr/>
        </p:nvCxnSpPr>
        <p:spPr>
          <a:xfrm>
            <a:off x="300942" y="2407534"/>
            <a:ext cx="838007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29596B7C-5663-7141-8154-A516D9F6510B}"/>
              </a:ext>
            </a:extLst>
          </p:cNvPr>
          <p:cNvSpPr/>
          <p:nvPr/>
        </p:nvSpPr>
        <p:spPr>
          <a:xfrm>
            <a:off x="393539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675839-F5EB-0B47-83A9-11FE4ADCE34A}"/>
              </a:ext>
            </a:extLst>
          </p:cNvPr>
          <p:cNvSpPr/>
          <p:nvPr/>
        </p:nvSpPr>
        <p:spPr>
          <a:xfrm>
            <a:off x="3013918" y="2229980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9830E-DFF8-A64A-83BD-05F1DB270C30}"/>
              </a:ext>
            </a:extLst>
          </p:cNvPr>
          <p:cNvSpPr/>
          <p:nvPr/>
        </p:nvSpPr>
        <p:spPr>
          <a:xfrm>
            <a:off x="5634297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207B06-6E39-B94C-A055-1F3DD0D3C113}"/>
              </a:ext>
            </a:extLst>
          </p:cNvPr>
          <p:cNvSpPr/>
          <p:nvPr/>
        </p:nvSpPr>
        <p:spPr>
          <a:xfrm>
            <a:off x="8254676" y="2222338"/>
            <a:ext cx="346081" cy="370390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</a:p>
        </p:txBody>
      </p:sp>
      <p:sp>
        <p:nvSpPr>
          <p:cNvPr id="23" name="Left Bracket 22">
            <a:extLst>
              <a:ext uri="{FF2B5EF4-FFF2-40B4-BE49-F238E27FC236}">
                <a16:creationId xmlns:a16="http://schemas.microsoft.com/office/drawing/2014/main" id="{3ABB93EA-056E-8C4F-9A72-4D65354BA5E0}"/>
              </a:ext>
            </a:extLst>
          </p:cNvPr>
          <p:cNvSpPr/>
          <p:nvPr/>
        </p:nvSpPr>
        <p:spPr>
          <a:xfrm rot="16200000">
            <a:off x="1774151" y="1399984"/>
            <a:ext cx="215228" cy="2610385"/>
          </a:xfrm>
          <a:prstGeom prst="leftBracket">
            <a:avLst/>
          </a:prstGeom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2AE103-F670-9E47-B767-3EA178015F34}"/>
              </a:ext>
            </a:extLst>
          </p:cNvPr>
          <p:cNvSpPr/>
          <p:nvPr/>
        </p:nvSpPr>
        <p:spPr>
          <a:xfrm>
            <a:off x="1114844" y="2559338"/>
            <a:ext cx="1486383" cy="621792"/>
          </a:xfrm>
          <a:prstGeom prst="rect">
            <a:avLst/>
          </a:prstGeom>
          <a:solidFill>
            <a:srgbClr val="0432D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/>
              <a:t>Quiet</a:t>
            </a:r>
          </a:p>
        </p:txBody>
      </p:sp>
      <p:sp>
        <p:nvSpPr>
          <p:cNvPr id="22" name="Left Bracket 21">
            <a:extLst>
              <a:ext uri="{FF2B5EF4-FFF2-40B4-BE49-F238E27FC236}">
                <a16:creationId xmlns:a16="http://schemas.microsoft.com/office/drawing/2014/main" id="{FCD60374-EC14-AE45-8556-F0C9B9D4D1AC}"/>
              </a:ext>
            </a:extLst>
          </p:cNvPr>
          <p:cNvSpPr/>
          <p:nvPr/>
        </p:nvSpPr>
        <p:spPr>
          <a:xfrm rot="5400000">
            <a:off x="7008876" y="2184207"/>
            <a:ext cx="209835" cy="152400"/>
          </a:xfrm>
          <a:prstGeom prst="leftBracket">
            <a:avLst/>
          </a:prstGeom>
          <a:ln w="38100">
            <a:solidFill>
              <a:schemeClr val="tx1"/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52D2390-5C9E-4A4D-A089-A69A9CFDA8B9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Velocity</a:t>
            </a:r>
          </a:p>
        </p:txBody>
      </p:sp>
    </p:spTree>
    <p:extLst>
      <p:ext uri="{BB962C8B-B14F-4D97-AF65-F5344CB8AC3E}">
        <p14:creationId xmlns:p14="http://schemas.microsoft.com/office/powerpoint/2010/main" val="3611581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A6A290-0281-3347-B197-AE899DBF39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827548"/>
              </p:ext>
            </p:extLst>
          </p:nvPr>
        </p:nvGraphicFramePr>
        <p:xfrm>
          <a:off x="692833" y="2413391"/>
          <a:ext cx="3474720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1111487970"/>
                    </a:ext>
                  </a:extLst>
                </a:gridCol>
                <a:gridCol w="1737360">
                  <a:extLst>
                    <a:ext uri="{9D8B030D-6E8A-4147-A177-3AD203B41FA5}">
                      <a16:colId xmlns:a16="http://schemas.microsoft.com/office/drawing/2014/main" val="39952975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Wake 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124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008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Study 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0634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315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205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161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1861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8D234EC-E8C5-1040-B0C7-84C5C0F418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6715702"/>
              </p:ext>
            </p:extLst>
          </p:nvPr>
        </p:nvGraphicFramePr>
        <p:xfrm>
          <a:off x="5182772" y="2413391"/>
          <a:ext cx="3474720" cy="2595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1111487970"/>
                    </a:ext>
                  </a:extLst>
                </a:gridCol>
                <a:gridCol w="1737360">
                  <a:extLst>
                    <a:ext uri="{9D8B030D-6E8A-4147-A177-3AD203B41FA5}">
                      <a16:colId xmlns:a16="http://schemas.microsoft.com/office/drawing/2014/main" val="39952975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124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4008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0634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315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205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161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1861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665472A-7C4E-A74E-BD60-6109EB0925BE}"/>
              </a:ext>
            </a:extLst>
          </p:cNvPr>
          <p:cNvSpPr txBox="1"/>
          <p:nvPr/>
        </p:nvSpPr>
        <p:spPr>
          <a:xfrm>
            <a:off x="1119553" y="1793631"/>
            <a:ext cx="2667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Semester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8D9C27-BDCA-C54B-8652-91326581B572}"/>
              </a:ext>
            </a:extLst>
          </p:cNvPr>
          <p:cNvSpPr txBox="1"/>
          <p:nvPr/>
        </p:nvSpPr>
        <p:spPr>
          <a:xfrm>
            <a:off x="5586632" y="1793631"/>
            <a:ext cx="2667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Semester 2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A37223D-3C8B-E941-9E74-B1B1F0A827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6098081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98EAD54C-EFBF-F54C-844A-7314E9944110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Does cross-lagged behavioral consistency make sense?</a:t>
            </a:r>
          </a:p>
        </p:txBody>
      </p:sp>
    </p:spTree>
    <p:extLst>
      <p:ext uri="{BB962C8B-B14F-4D97-AF65-F5344CB8AC3E}">
        <p14:creationId xmlns:p14="http://schemas.microsoft.com/office/powerpoint/2010/main" val="1535894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7F90D07-D765-E743-9B87-589C745704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6098081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8F07DC0-B77F-1147-9488-95D44AA3DE12}"/>
              </a:ext>
            </a:extLst>
          </p:cNvPr>
          <p:cNvSpPr txBox="1"/>
          <p:nvPr/>
        </p:nvSpPr>
        <p:spPr>
          <a:xfrm>
            <a:off x="2502174" y="1056165"/>
            <a:ext cx="411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Emorie in College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B122BF6-2EAF-4442-BC24-3299DE9E6C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180038"/>
              </p:ext>
            </p:extLst>
          </p:nvPr>
        </p:nvGraphicFramePr>
        <p:xfrm>
          <a:off x="659722" y="1664732"/>
          <a:ext cx="7799705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6455">
                  <a:extLst>
                    <a:ext uri="{9D8B030D-6E8A-4147-A177-3AD203B41FA5}">
                      <a16:colId xmlns:a16="http://schemas.microsoft.com/office/drawing/2014/main" val="1111487970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399529750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146942338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024324626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3627506803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11188840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Monday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Tuesday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Wednesday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Thursday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Friday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58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6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Work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Work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4124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7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Work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Work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008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8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Work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Work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634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9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Shower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Shower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Shower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315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Class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Class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205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11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Study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Study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Study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161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12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Study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Study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Study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1861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D179C480-76CE-6044-AD2F-106542047C68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Consistency as an Individual Difference</a:t>
            </a:r>
          </a:p>
        </p:txBody>
      </p:sp>
    </p:spTree>
    <p:extLst>
      <p:ext uri="{BB962C8B-B14F-4D97-AF65-F5344CB8AC3E}">
        <p14:creationId xmlns:p14="http://schemas.microsoft.com/office/powerpoint/2010/main" val="37028591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7F90D07-D765-E743-9B87-589C745704A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8F07DC0-B77F-1147-9488-95D44AA3DE12}"/>
              </a:ext>
            </a:extLst>
          </p:cNvPr>
          <p:cNvSpPr txBox="1"/>
          <p:nvPr/>
        </p:nvSpPr>
        <p:spPr>
          <a:xfrm>
            <a:off x="1922584" y="1038542"/>
            <a:ext cx="56974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/>
              <a:t>Emorie’s</a:t>
            </a:r>
            <a:r>
              <a:rPr lang="en-US" sz="3200" b="1" dirty="0"/>
              <a:t> Best Friend in College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B122BF6-2EAF-4442-BC24-3299DE9E6C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502235"/>
              </p:ext>
            </p:extLst>
          </p:nvPr>
        </p:nvGraphicFramePr>
        <p:xfrm>
          <a:off x="659722" y="1664732"/>
          <a:ext cx="7799705" cy="296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6455">
                  <a:extLst>
                    <a:ext uri="{9D8B030D-6E8A-4147-A177-3AD203B41FA5}">
                      <a16:colId xmlns:a16="http://schemas.microsoft.com/office/drawing/2014/main" val="1111487970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399529750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146942338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024324626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3627506803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11188840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Monday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Tuesday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Wednesday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Thursday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Friday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58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6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4124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7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008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8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634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9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315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7205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11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161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12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?????</a:t>
                      </a:r>
                    </a:p>
                  </a:txBody>
                  <a:tcPr>
                    <a:solidFill>
                      <a:srgbClr val="FFC3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1861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170AFB7-E6F1-CE42-98AD-C75F7DA1C961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Consistency as an Individual Difference</a:t>
            </a:r>
          </a:p>
        </p:txBody>
      </p:sp>
    </p:spTree>
    <p:extLst>
      <p:ext uri="{BB962C8B-B14F-4D97-AF65-F5344CB8AC3E}">
        <p14:creationId xmlns:p14="http://schemas.microsoft.com/office/powerpoint/2010/main" val="20361200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01E5FF3-9FF3-B740-BFAB-8BE9A147C9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3E2904E-2A64-DC45-87E9-0EA3FE2D1E19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Psychometrics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D89FCA-08A5-304F-8BF8-7C2B0F022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342292"/>
            <a:ext cx="7596554" cy="506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259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01E5FF3-9FF3-B740-BFAB-8BE9A147C9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3E2904E-2A64-DC45-87E9-0EA3FE2D1E19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Psychometrics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FE55CA-39B8-9341-9EA5-A51B4EB42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0410"/>
            <a:ext cx="9143999" cy="58189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67AE52B-C4E0-CB4A-BE54-5B2FA6F85FF9}"/>
              </a:ext>
            </a:extLst>
          </p:cNvPr>
          <p:cNvSpPr/>
          <p:nvPr/>
        </p:nvSpPr>
        <p:spPr>
          <a:xfrm>
            <a:off x="4074289" y="1354238"/>
            <a:ext cx="682906" cy="1226916"/>
          </a:xfrm>
          <a:prstGeom prst="rect">
            <a:avLst/>
          </a:prstGeom>
          <a:solidFill>
            <a:srgbClr val="00FF31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7D653B-05B7-E145-A7B8-3626EF447241}"/>
              </a:ext>
            </a:extLst>
          </p:cNvPr>
          <p:cNvSpPr/>
          <p:nvPr/>
        </p:nvSpPr>
        <p:spPr>
          <a:xfrm>
            <a:off x="6205960" y="4423457"/>
            <a:ext cx="682906" cy="1687975"/>
          </a:xfrm>
          <a:prstGeom prst="rect">
            <a:avLst/>
          </a:prstGeom>
          <a:solidFill>
            <a:srgbClr val="00FF31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5436F4-863D-1D42-B435-2DB11B189E23}"/>
              </a:ext>
            </a:extLst>
          </p:cNvPr>
          <p:cNvSpPr/>
          <p:nvPr/>
        </p:nvSpPr>
        <p:spPr>
          <a:xfrm>
            <a:off x="5326284" y="2882096"/>
            <a:ext cx="472632" cy="1286719"/>
          </a:xfrm>
          <a:prstGeom prst="rect">
            <a:avLst/>
          </a:prstGeom>
          <a:solidFill>
            <a:srgbClr val="FFFF00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A5E66B-5140-5B47-8398-0CD2B3BE1AAC}"/>
              </a:ext>
            </a:extLst>
          </p:cNvPr>
          <p:cNvSpPr/>
          <p:nvPr/>
        </p:nvSpPr>
        <p:spPr>
          <a:xfrm>
            <a:off x="7481104" y="1354238"/>
            <a:ext cx="472632" cy="1286719"/>
          </a:xfrm>
          <a:prstGeom prst="rect">
            <a:avLst/>
          </a:prstGeom>
          <a:solidFill>
            <a:srgbClr val="FFFF00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8EBE91-E0E8-4044-820D-68BBE666F117}"/>
              </a:ext>
            </a:extLst>
          </p:cNvPr>
          <p:cNvSpPr/>
          <p:nvPr/>
        </p:nvSpPr>
        <p:spPr>
          <a:xfrm rot="18407443">
            <a:off x="5167128" y="5623280"/>
            <a:ext cx="593422" cy="335869"/>
          </a:xfrm>
          <a:prstGeom prst="rect">
            <a:avLst/>
          </a:prstGeom>
          <a:solidFill>
            <a:srgbClr val="FFFF00">
              <a:alpha val="2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937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01E5FF3-9FF3-B740-BFAB-8BE9A147C9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3E2904E-2A64-DC45-87E9-0EA3FE2D1E19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Aggregation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E78F59-DFB4-BC48-BC37-D9DAD9778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75" y="1144861"/>
            <a:ext cx="5713139" cy="571313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7095ABF-1B1D-7046-B3A6-D03786B3D943}"/>
              </a:ext>
            </a:extLst>
          </p:cNvPr>
          <p:cNvSpPr/>
          <p:nvPr/>
        </p:nvSpPr>
        <p:spPr>
          <a:xfrm>
            <a:off x="6543675" y="1971675"/>
            <a:ext cx="2114550" cy="814388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Centrality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BF5D25-4B11-DB48-92E9-9DF44A4AC467}"/>
              </a:ext>
            </a:extLst>
          </p:cNvPr>
          <p:cNvSpPr/>
          <p:nvPr/>
        </p:nvSpPr>
        <p:spPr>
          <a:xfrm>
            <a:off x="6543675" y="3060295"/>
            <a:ext cx="2114550" cy="814388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Density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0C7203-411A-F941-BBB3-4980583B540F}"/>
              </a:ext>
            </a:extLst>
          </p:cNvPr>
          <p:cNvSpPr/>
          <p:nvPr/>
        </p:nvSpPr>
        <p:spPr>
          <a:xfrm>
            <a:off x="6543675" y="4120340"/>
            <a:ext cx="2114550" cy="814388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Clustering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4D335A-16CF-F04C-B876-87F2EFDBAF69}"/>
              </a:ext>
            </a:extLst>
          </p:cNvPr>
          <p:cNvSpPr/>
          <p:nvPr/>
        </p:nvSpPr>
        <p:spPr>
          <a:xfrm>
            <a:off x="6543675" y="5151810"/>
            <a:ext cx="2114550" cy="814388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Communities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893FF3-51C3-0342-A43C-5B5BC83E2E36}"/>
              </a:ext>
            </a:extLst>
          </p:cNvPr>
          <p:cNvSpPr txBox="1"/>
          <p:nvPr/>
        </p:nvSpPr>
        <p:spPr>
          <a:xfrm>
            <a:off x="-657225" y="2543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8085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90AD1B-244E-5A4C-8982-96574BE38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969"/>
            <a:ext cx="9144000" cy="3581201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4376D33-D743-7C4C-923C-680D6BEB36B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C566237F-BE9B-1D48-B010-0126E0BBC365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C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Scale Development in ESM</a:t>
            </a:r>
          </a:p>
        </p:txBody>
      </p:sp>
    </p:spTree>
    <p:extLst>
      <p:ext uri="{BB962C8B-B14F-4D97-AF65-F5344CB8AC3E}">
        <p14:creationId xmlns:p14="http://schemas.microsoft.com/office/powerpoint/2010/main" val="12500102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3252DDC-13AD-8341-ABAA-1E2B0E851F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020855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B6F3B31C-BE35-D240-BB0B-5FA9C82DA5E4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Where do we go from here?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95FD51-BCD3-D94A-80B2-1E7672742FE3}"/>
              </a:ext>
            </a:extLst>
          </p:cNvPr>
          <p:cNvSpPr/>
          <p:nvPr/>
        </p:nvSpPr>
        <p:spPr>
          <a:xfrm>
            <a:off x="265660" y="1363598"/>
            <a:ext cx="2571750" cy="657225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Measurement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F3FC53-01EC-C04F-98EC-403B320AA32C}"/>
              </a:ext>
            </a:extLst>
          </p:cNvPr>
          <p:cNvSpPr/>
          <p:nvPr/>
        </p:nvSpPr>
        <p:spPr>
          <a:xfrm>
            <a:off x="6281738" y="1371596"/>
            <a:ext cx="2571750" cy="657225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Modeling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69BA4F-64B3-C04F-9A4B-C178F4C7C280}"/>
              </a:ext>
            </a:extLst>
          </p:cNvPr>
          <p:cNvSpPr/>
          <p:nvPr/>
        </p:nvSpPr>
        <p:spPr>
          <a:xfrm>
            <a:off x="3273699" y="1371595"/>
            <a:ext cx="2571750" cy="657225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Methodology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045F6F-2409-694B-BD09-EF245C39927A}"/>
              </a:ext>
            </a:extLst>
          </p:cNvPr>
          <p:cNvSpPr/>
          <p:nvPr/>
        </p:nvSpPr>
        <p:spPr>
          <a:xfrm>
            <a:off x="265660" y="2358963"/>
            <a:ext cx="2571750" cy="1141473"/>
          </a:xfrm>
          <a:prstGeom prst="rect">
            <a:avLst/>
          </a:prstGeom>
          <a:solidFill>
            <a:srgbClr val="00FF31">
              <a:alpha val="27843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Adaptive Measurement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E82BD8-E00D-A14B-A96E-C4CFE86F25EB}"/>
              </a:ext>
            </a:extLst>
          </p:cNvPr>
          <p:cNvSpPr/>
          <p:nvPr/>
        </p:nvSpPr>
        <p:spPr>
          <a:xfrm>
            <a:off x="265660" y="3838576"/>
            <a:ext cx="2571750" cy="11414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Pre-Defined Idiographic Assessments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E32420-9A45-C14B-9310-302E29216EAB}"/>
              </a:ext>
            </a:extLst>
          </p:cNvPr>
          <p:cNvSpPr/>
          <p:nvPr/>
        </p:nvSpPr>
        <p:spPr>
          <a:xfrm>
            <a:off x="3273699" y="2364294"/>
            <a:ext cx="2571750" cy="11414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Planned Missing Data Designs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29F72B-BCEA-E34F-B6F2-C2ECB4E9C099}"/>
              </a:ext>
            </a:extLst>
          </p:cNvPr>
          <p:cNvSpPr/>
          <p:nvPr/>
        </p:nvSpPr>
        <p:spPr>
          <a:xfrm>
            <a:off x="6281738" y="2364294"/>
            <a:ext cx="2571750" cy="11414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Sparse Modeling Techniques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D943BB-46AC-3D46-A479-1F3CBC73E4A1}"/>
              </a:ext>
            </a:extLst>
          </p:cNvPr>
          <p:cNvSpPr/>
          <p:nvPr/>
        </p:nvSpPr>
        <p:spPr>
          <a:xfrm>
            <a:off x="3273699" y="3841241"/>
            <a:ext cx="2571750" cy="11414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Longitudinal Assessments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A6E1335-3F15-6E4B-92CC-AD04360D629E}"/>
              </a:ext>
            </a:extLst>
          </p:cNvPr>
          <p:cNvSpPr/>
          <p:nvPr/>
        </p:nvSpPr>
        <p:spPr>
          <a:xfrm>
            <a:off x="6281738" y="3841240"/>
            <a:ext cx="2571750" cy="11414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Incorporating additional dynamic measures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F07355-9FF7-F24E-97AA-A66B61641927}"/>
              </a:ext>
            </a:extLst>
          </p:cNvPr>
          <p:cNvSpPr/>
          <p:nvPr/>
        </p:nvSpPr>
        <p:spPr>
          <a:xfrm>
            <a:off x="265660" y="5318188"/>
            <a:ext cx="2571750" cy="1141473"/>
          </a:xfrm>
          <a:prstGeom prst="rect">
            <a:avLst/>
          </a:prstGeom>
          <a:solidFill>
            <a:srgbClr val="00FF31">
              <a:alpha val="27843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Timing of Personality Manifestations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4CCC1C2-2FA2-D242-BEC4-4C06D0812899}"/>
              </a:ext>
            </a:extLst>
          </p:cNvPr>
          <p:cNvSpPr/>
          <p:nvPr/>
        </p:nvSpPr>
        <p:spPr>
          <a:xfrm>
            <a:off x="3273699" y="5318188"/>
            <a:ext cx="2571750" cy="11414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Intervention Studies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8B462EB-AEFD-874A-8CE0-1776EDEC6CF0}"/>
              </a:ext>
            </a:extLst>
          </p:cNvPr>
          <p:cNvSpPr/>
          <p:nvPr/>
        </p:nvSpPr>
        <p:spPr>
          <a:xfrm>
            <a:off x="6281738" y="5318187"/>
            <a:ext cx="2571750" cy="11414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969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3885" y="1240226"/>
            <a:ext cx="1598221" cy="6412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Extraversion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1943224" y="1240227"/>
            <a:ext cx="1598221" cy="6412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Agreeableness</a:t>
            </a:r>
          </a:p>
        </p:txBody>
      </p:sp>
      <p:sp>
        <p:nvSpPr>
          <p:cNvPr id="9" name="Rectangle 8"/>
          <p:cNvSpPr/>
          <p:nvPr/>
        </p:nvSpPr>
        <p:spPr>
          <a:xfrm>
            <a:off x="3759778" y="1240226"/>
            <a:ext cx="1598221" cy="6412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ysClr val="windowText" lastClr="000000"/>
                </a:solidFill>
              </a:rPr>
              <a:t>Conscientiousness</a:t>
            </a:r>
          </a:p>
        </p:txBody>
      </p:sp>
      <p:sp>
        <p:nvSpPr>
          <p:cNvPr id="10" name="Rectangle 9"/>
          <p:cNvSpPr/>
          <p:nvPr/>
        </p:nvSpPr>
        <p:spPr>
          <a:xfrm>
            <a:off x="5549117" y="1240227"/>
            <a:ext cx="1598221" cy="6412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Neuroticism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65671" y="1240228"/>
            <a:ext cx="1598221" cy="64126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Openness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952995" y="2017072"/>
            <a:ext cx="1104405" cy="875807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060376" y="2017071"/>
            <a:ext cx="1104405" cy="875807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655373" y="2052696"/>
            <a:ext cx="555913" cy="840182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906490" y="2050219"/>
            <a:ext cx="555913" cy="840182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4558578" y="2033645"/>
            <a:ext cx="620" cy="873331"/>
          </a:xfrm>
          <a:prstGeom prst="straightConnector1">
            <a:avLst/>
          </a:prstGeom>
          <a:ln w="571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82" y="3139896"/>
            <a:ext cx="2019809" cy="2023110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2655373" y="5368290"/>
            <a:ext cx="3807030" cy="5562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50" b="1" dirty="0">
                <a:solidFill>
                  <a:srgbClr val="0432FF"/>
                </a:solidFill>
              </a:rPr>
              <a:t>Idiographic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6481" y="3139896"/>
            <a:ext cx="2019809" cy="202311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091504" y="3139896"/>
            <a:ext cx="2019809" cy="202311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5080" y="3139896"/>
            <a:ext cx="2019809" cy="202311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082905" y="3145203"/>
            <a:ext cx="2019809" cy="202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77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33"/>
    </mc:Choice>
    <mc:Fallback xmlns="">
      <p:transition spd="slow" advTm="12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97D8EB1-FC18-144D-9219-D3D5134849FD}"/>
              </a:ext>
            </a:extLst>
          </p:cNvPr>
          <p:cNvSpPr/>
          <p:nvPr/>
        </p:nvSpPr>
        <p:spPr>
          <a:xfrm>
            <a:off x="152400" y="871047"/>
            <a:ext cx="2576513" cy="182070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Structure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767824-7460-4F45-84EF-D90951B992EC}"/>
              </a:ext>
            </a:extLst>
          </p:cNvPr>
          <p:cNvSpPr/>
          <p:nvPr/>
        </p:nvSpPr>
        <p:spPr>
          <a:xfrm>
            <a:off x="152400" y="2832250"/>
            <a:ext cx="2576513" cy="1820707"/>
          </a:xfrm>
          <a:prstGeom prst="rect">
            <a:avLst/>
          </a:prstGeom>
          <a:solidFill>
            <a:srgbClr val="D5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7BCACA-9B1A-F543-82DA-11352DE3FAAD}"/>
              </a:ext>
            </a:extLst>
          </p:cNvPr>
          <p:cNvSpPr/>
          <p:nvPr/>
        </p:nvSpPr>
        <p:spPr>
          <a:xfrm>
            <a:off x="152400" y="4793453"/>
            <a:ext cx="2576513" cy="182070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Development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3C7FFA-A7BE-BE4C-B257-5415EC294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13" y="740149"/>
            <a:ext cx="3879713" cy="19398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564AAE-AB41-544D-94AC-FE3426621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13" y="4814581"/>
            <a:ext cx="4007167" cy="20035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E5DC887-E1A6-EC41-A3F4-2BDC7811F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14" y="2813735"/>
            <a:ext cx="1979718" cy="197971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2DE2D69-8F19-A54B-AF06-21C489F14B62}"/>
              </a:ext>
            </a:extLst>
          </p:cNvPr>
          <p:cNvSpPr/>
          <p:nvPr/>
        </p:nvSpPr>
        <p:spPr>
          <a:xfrm>
            <a:off x="4266200" y="3478995"/>
            <a:ext cx="403200" cy="424800"/>
          </a:xfrm>
          <a:prstGeom prst="ellipse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3381D6-7834-6945-87C7-36C7606A523F}"/>
              </a:ext>
            </a:extLst>
          </p:cNvPr>
          <p:cNvSpPr txBox="1"/>
          <p:nvPr/>
        </p:nvSpPr>
        <p:spPr>
          <a:xfrm>
            <a:off x="6084000" y="2608129"/>
            <a:ext cx="2671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</a:t>
            </a:r>
            <a:r>
              <a:rPr lang="en-US" dirty="0"/>
              <a:t>riggering Situations</a:t>
            </a:r>
          </a:p>
          <a:p>
            <a:r>
              <a:rPr lang="en-US" b="1" dirty="0"/>
              <a:t>E</a:t>
            </a:r>
            <a:r>
              <a:rPr lang="en-US" dirty="0"/>
              <a:t>xpectancies</a:t>
            </a:r>
          </a:p>
          <a:p>
            <a:r>
              <a:rPr lang="en-US" b="1" dirty="0"/>
              <a:t>S</a:t>
            </a:r>
            <a:r>
              <a:rPr lang="en-US" dirty="0"/>
              <a:t>tates /</a:t>
            </a:r>
          </a:p>
          <a:p>
            <a:r>
              <a:rPr lang="en-US" b="1" dirty="0"/>
              <a:t>S</a:t>
            </a:r>
            <a:r>
              <a:rPr lang="en-US" dirty="0"/>
              <a:t>tate </a:t>
            </a:r>
          </a:p>
          <a:p>
            <a:r>
              <a:rPr lang="en-US" b="1" dirty="0"/>
              <a:t>E</a:t>
            </a:r>
            <a:r>
              <a:rPr lang="en-US" dirty="0"/>
              <a:t>xpression</a:t>
            </a:r>
          </a:p>
          <a:p>
            <a:r>
              <a:rPr lang="en-US" b="1" dirty="0"/>
              <a:t>R</a:t>
            </a:r>
            <a:r>
              <a:rPr lang="en-US" dirty="0"/>
              <a:t>e-</a:t>
            </a:r>
          </a:p>
          <a:p>
            <a:r>
              <a:rPr lang="en-US" b="1" dirty="0"/>
              <a:t>A</a:t>
            </a:r>
            <a:r>
              <a:rPr lang="en-US" dirty="0"/>
              <a:t>ctions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E61133D-3F22-D04D-A943-60B1F5D63939}"/>
              </a:ext>
            </a:extLst>
          </p:cNvPr>
          <p:cNvCxnSpPr>
            <a:cxnSpLocks/>
            <a:endCxn id="26" idx="6"/>
          </p:cNvCxnSpPr>
          <p:nvPr/>
        </p:nvCxnSpPr>
        <p:spPr>
          <a:xfrm flipH="1">
            <a:off x="3739508" y="2809361"/>
            <a:ext cx="2423692" cy="834296"/>
          </a:xfrm>
          <a:prstGeom prst="straightConnector1">
            <a:avLst/>
          </a:prstGeom>
          <a:ln w="38100">
            <a:solidFill>
              <a:srgbClr val="C2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7256C11-6B5C-E541-8C97-966BAEDD25D1}"/>
              </a:ext>
            </a:extLst>
          </p:cNvPr>
          <p:cNvCxnSpPr>
            <a:cxnSpLocks/>
            <a:endCxn id="13" idx="6"/>
          </p:cNvCxnSpPr>
          <p:nvPr/>
        </p:nvCxnSpPr>
        <p:spPr>
          <a:xfrm flipH="1">
            <a:off x="4669400" y="3156960"/>
            <a:ext cx="1401750" cy="534435"/>
          </a:xfrm>
          <a:prstGeom prst="straightConnector1">
            <a:avLst/>
          </a:prstGeom>
          <a:ln w="38100">
            <a:solidFill>
              <a:srgbClr val="C2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3D5200-FBE7-6B47-A166-065DD148C3C7}"/>
              </a:ext>
            </a:extLst>
          </p:cNvPr>
          <p:cNvCxnSpPr>
            <a:cxnSpLocks/>
            <a:stCxn id="14" idx="1"/>
            <a:endCxn id="26" idx="3"/>
          </p:cNvCxnSpPr>
          <p:nvPr/>
        </p:nvCxnSpPr>
        <p:spPr>
          <a:xfrm flipH="1">
            <a:off x="3400370" y="3623792"/>
            <a:ext cx="2683630" cy="208614"/>
          </a:xfrm>
          <a:prstGeom prst="straightConnector1">
            <a:avLst/>
          </a:prstGeom>
          <a:ln w="38100">
            <a:solidFill>
              <a:srgbClr val="C2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AE7442EF-3294-AE43-A93D-4EDE0AB1D9D2}"/>
              </a:ext>
            </a:extLst>
          </p:cNvPr>
          <p:cNvSpPr/>
          <p:nvPr/>
        </p:nvSpPr>
        <p:spPr>
          <a:xfrm>
            <a:off x="3342183" y="3376725"/>
            <a:ext cx="397325" cy="533863"/>
          </a:xfrm>
          <a:prstGeom prst="ellipse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1CB375E-5CD9-0441-A90F-2733B26ACC0E}"/>
              </a:ext>
            </a:extLst>
          </p:cNvPr>
          <p:cNvSpPr/>
          <p:nvPr/>
        </p:nvSpPr>
        <p:spPr>
          <a:xfrm>
            <a:off x="2965055" y="3609327"/>
            <a:ext cx="420291" cy="403983"/>
          </a:xfrm>
          <a:prstGeom prst="ellipse">
            <a:avLst/>
          </a:prstGeom>
          <a:solidFill>
            <a:srgbClr val="FFFF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8210C715-BFA8-114A-9521-702DE44FB2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225167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4366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2182C-1937-D14E-A92F-E40DEC63C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Idiographic Assessment:</a:t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sz="3200" b="1" dirty="0">
                <a:solidFill>
                  <a:srgbClr val="C00000"/>
                </a:solidFill>
              </a:rPr>
              <a:t>Graphical Autoregressive Models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DF14CC-CB16-DB45-BDFC-1554AB8D2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2" y="1485900"/>
            <a:ext cx="5829300" cy="1600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A4F413-3118-174B-AA61-20CFB83993DB}"/>
              </a:ext>
            </a:extLst>
          </p:cNvPr>
          <p:cNvSpPr txBox="1"/>
          <p:nvPr/>
        </p:nvSpPr>
        <p:spPr>
          <a:xfrm>
            <a:off x="6457950" y="1608772"/>
            <a:ext cx="42291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k</a:t>
            </a:r>
            <a:r>
              <a:rPr lang="en-US" dirty="0"/>
              <a:t> = subjects</a:t>
            </a:r>
          </a:p>
          <a:p>
            <a:r>
              <a:rPr lang="en-US" i="1" dirty="0" err="1"/>
              <a:t>i</a:t>
            </a:r>
            <a:r>
              <a:rPr lang="en-US" dirty="0"/>
              <a:t> = item</a:t>
            </a:r>
          </a:p>
          <a:p>
            <a:r>
              <a:rPr lang="en-US" i="1" dirty="0"/>
              <a:t>j</a:t>
            </a:r>
            <a:r>
              <a:rPr lang="en-US" dirty="0"/>
              <a:t> = item</a:t>
            </a:r>
          </a:p>
          <a:p>
            <a:r>
              <a:rPr lang="en-US" i="1" dirty="0"/>
              <a:t>t</a:t>
            </a:r>
            <a:r>
              <a:rPr lang="en-US" dirty="0"/>
              <a:t> = assessment point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B68D3D-730B-E94D-AC2E-DA6B50853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357562"/>
            <a:ext cx="5143500" cy="1295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7CB638-43BD-004B-A3A5-466021545342}"/>
              </a:ext>
            </a:extLst>
          </p:cNvPr>
          <p:cNvSpPr txBox="1"/>
          <p:nvPr/>
        </p:nvSpPr>
        <p:spPr>
          <a:xfrm>
            <a:off x="6457950" y="3357562"/>
            <a:ext cx="24717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K </a:t>
            </a:r>
            <a:r>
              <a:rPr lang="en-US" dirty="0"/>
              <a:t>= concentration matrix</a:t>
            </a:r>
          </a:p>
          <a:p>
            <a:r>
              <a:rPr lang="en-US" dirty="0"/>
              <a:t>(inverse variance-covariance matrix)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9863AC-5A41-9C4E-8D2A-EE0C204CF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5132388"/>
            <a:ext cx="5643562" cy="1410891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05F8269-5E42-DC48-B929-6BC7A31B70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489421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2851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A3B612-043F-2941-80F1-27D24CF88C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8478" y="2301090"/>
            <a:ext cx="3289300" cy="30861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B65634-16F0-CD40-96FF-25746D7FC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228" y="2155040"/>
            <a:ext cx="3619500" cy="33782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BBD947E-ACEC-804D-9F50-EEFEBBFCB771}"/>
              </a:ext>
            </a:extLst>
          </p:cNvPr>
          <p:cNvSpPr/>
          <p:nvPr/>
        </p:nvSpPr>
        <p:spPr>
          <a:xfrm>
            <a:off x="641353" y="1214446"/>
            <a:ext cx="3459163" cy="771525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Contemporaneous</a:t>
            </a:r>
          </a:p>
          <a:p>
            <a:pPr algn="ctr"/>
            <a:r>
              <a:rPr lang="en-US" dirty="0"/>
              <a:t>Concurrent behaviors: </a:t>
            </a:r>
            <a:r>
              <a:rPr lang="en-US" i="1" dirty="0"/>
              <a:t>While…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99B7CD-4B30-E245-8BE8-01E20EC211FB}"/>
              </a:ext>
            </a:extLst>
          </p:cNvPr>
          <p:cNvSpPr/>
          <p:nvPr/>
        </p:nvSpPr>
        <p:spPr>
          <a:xfrm>
            <a:off x="641352" y="5953133"/>
            <a:ext cx="3459163" cy="771525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Within Time-Points:</a:t>
            </a:r>
          </a:p>
          <a:p>
            <a:pPr algn="ctr"/>
            <a:r>
              <a:rPr lang="en-US" sz="2000" dirty="0" err="1"/>
              <a:t>X</a:t>
            </a:r>
            <a:r>
              <a:rPr lang="en-US" sz="2000" baseline="-25000" dirty="0" err="1"/>
              <a:t>it</a:t>
            </a:r>
            <a:r>
              <a:rPr lang="en-US" sz="2000" dirty="0">
                <a:sym typeface="Wingdings" pitchFamily="2" charset="2"/>
              </a:rPr>
              <a:t></a:t>
            </a:r>
            <a:r>
              <a:rPr lang="en-US" sz="2000" dirty="0" err="1">
                <a:sym typeface="Wingdings" pitchFamily="2" charset="2"/>
              </a:rPr>
              <a:t>X</a:t>
            </a:r>
            <a:r>
              <a:rPr lang="en-US" sz="2000" baseline="-25000" dirty="0" err="1">
                <a:sym typeface="Wingdings" pitchFamily="2" charset="2"/>
              </a:rPr>
              <a:t>jt</a:t>
            </a:r>
            <a:endParaRPr lang="en-US" sz="1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1C57C5A-ACF6-704F-92DE-E8405850734F}"/>
              </a:ext>
            </a:extLst>
          </p:cNvPr>
          <p:cNvSpPr/>
          <p:nvPr/>
        </p:nvSpPr>
        <p:spPr>
          <a:xfrm>
            <a:off x="5008565" y="1214446"/>
            <a:ext cx="3459163" cy="77152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Temporal</a:t>
            </a:r>
          </a:p>
          <a:p>
            <a:pPr algn="ctr"/>
            <a:r>
              <a:rPr lang="en-US" dirty="0"/>
              <a:t>Contingent behaviors: </a:t>
            </a:r>
            <a:r>
              <a:rPr lang="en-US" i="1" dirty="0"/>
              <a:t>If…Then…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D900CE-46DB-F649-83FD-71CCC9D558FE}"/>
              </a:ext>
            </a:extLst>
          </p:cNvPr>
          <p:cNvSpPr/>
          <p:nvPr/>
        </p:nvSpPr>
        <p:spPr>
          <a:xfrm>
            <a:off x="5008564" y="5953133"/>
            <a:ext cx="3459163" cy="77152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Between Time-Points:</a:t>
            </a:r>
          </a:p>
          <a:p>
            <a:pPr algn="ctr"/>
            <a:r>
              <a:rPr lang="en-US" sz="2000" dirty="0" err="1"/>
              <a:t>X</a:t>
            </a:r>
            <a:r>
              <a:rPr lang="en-US" sz="2000" baseline="-25000" dirty="0" err="1"/>
              <a:t>it</a:t>
            </a:r>
            <a:r>
              <a:rPr lang="en-US" sz="2000" dirty="0" err="1">
                <a:sym typeface="Wingdings" pitchFamily="2" charset="2"/>
              </a:rPr>
              <a:t>X</a:t>
            </a:r>
            <a:r>
              <a:rPr lang="en-US" sz="2000" baseline="-25000" dirty="0" err="1">
                <a:sym typeface="Wingdings" pitchFamily="2" charset="2"/>
              </a:rPr>
              <a:t>i</a:t>
            </a:r>
            <a:r>
              <a:rPr lang="en-US" sz="2000" baseline="-25000" dirty="0">
                <a:sym typeface="Wingdings" pitchFamily="2" charset="2"/>
              </a:rPr>
              <a:t>, t+1</a:t>
            </a:r>
            <a:endParaRPr lang="en-US" sz="1400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C08DE21-D4B6-E14A-9EEB-A1A66A2ED7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776104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A0A5FD7D-DAED-8B4C-B18C-99F480D0FCD7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Structure</a:t>
            </a:r>
          </a:p>
        </p:txBody>
      </p:sp>
    </p:spTree>
    <p:extLst>
      <p:ext uri="{BB962C8B-B14F-4D97-AF65-F5344CB8AC3E}">
        <p14:creationId xmlns:p14="http://schemas.microsoft.com/office/powerpoint/2010/main" val="3366558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D153E4-ED8A-374A-9E1D-77E8F11A87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2100" y="0"/>
            <a:ext cx="3429000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49DC67-30FC-EE4A-A9CE-6E4A6CEF2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2055815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96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46C1570-CAC6-9942-8759-23AFEDF45A89}"/>
              </a:ext>
            </a:extLst>
          </p:cNvPr>
          <p:cNvGrpSpPr/>
          <p:nvPr/>
        </p:nvGrpSpPr>
        <p:grpSpPr>
          <a:xfrm>
            <a:off x="275873" y="2630805"/>
            <a:ext cx="4112859" cy="2990057"/>
            <a:chOff x="276148" y="2591922"/>
            <a:chExt cx="4112859" cy="2990057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69FAB3D-17E4-FB43-861E-CB7893E13D16}"/>
                </a:ext>
              </a:extLst>
            </p:cNvPr>
            <p:cNvGrpSpPr/>
            <p:nvPr/>
          </p:nvGrpSpPr>
          <p:grpSpPr>
            <a:xfrm>
              <a:off x="628650" y="2610179"/>
              <a:ext cx="342900" cy="2971800"/>
              <a:chOff x="4800600" y="1829594"/>
              <a:chExt cx="342900" cy="297180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40580D1E-507A-F549-985D-16B99687C4D8}"/>
                  </a:ext>
                </a:extLst>
              </p:cNvPr>
              <p:cNvCxnSpPr/>
              <p:nvPr/>
            </p:nvCxnSpPr>
            <p:spPr>
              <a:xfrm>
                <a:off x="4800600" y="1829594"/>
                <a:ext cx="0" cy="297180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170B24E6-3F0B-8E40-A594-8CE6129EFF69}"/>
                  </a:ext>
                </a:extLst>
              </p:cNvPr>
              <p:cNvCxnSpPr/>
              <p:nvPr/>
            </p:nvCxnSpPr>
            <p:spPr>
              <a:xfrm>
                <a:off x="4800600" y="1848644"/>
                <a:ext cx="3429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B33BAECE-1B5D-3941-8125-10C854C0D9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0600" y="4783137"/>
                <a:ext cx="3429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7465363-F116-E941-8CE0-4E4179E42CDC}"/>
                </a:ext>
              </a:extLst>
            </p:cNvPr>
            <p:cNvGrpSpPr/>
            <p:nvPr/>
          </p:nvGrpSpPr>
          <p:grpSpPr>
            <a:xfrm flipH="1">
              <a:off x="3702669" y="2591922"/>
              <a:ext cx="342900" cy="2971800"/>
              <a:chOff x="4800600" y="1829594"/>
              <a:chExt cx="342900" cy="297180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DD0B5C1F-A00E-034E-9F8E-F84EFC232651}"/>
                  </a:ext>
                </a:extLst>
              </p:cNvPr>
              <p:cNvCxnSpPr/>
              <p:nvPr/>
            </p:nvCxnSpPr>
            <p:spPr>
              <a:xfrm>
                <a:off x="4800600" y="1829594"/>
                <a:ext cx="0" cy="297180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A2F70B5B-FB71-7C4F-A57B-67909C33B5DE}"/>
                  </a:ext>
                </a:extLst>
              </p:cNvPr>
              <p:cNvCxnSpPr/>
              <p:nvPr/>
            </p:nvCxnSpPr>
            <p:spPr>
              <a:xfrm>
                <a:off x="4800600" y="1848644"/>
                <a:ext cx="3429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91DCE28B-6D28-024D-95BD-179D05F5AD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0600" y="4783137"/>
                <a:ext cx="3429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15CE554-E1A9-5148-8115-EB96E51B1DCB}"/>
                </a:ext>
              </a:extLst>
            </p:cNvPr>
            <p:cNvSpPr txBox="1"/>
            <p:nvPr/>
          </p:nvSpPr>
          <p:spPr>
            <a:xfrm>
              <a:off x="800100" y="2754351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11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7B3556B-923E-1C44-9570-1D3FDAF9A3D1}"/>
                </a:ext>
              </a:extLst>
            </p:cNvPr>
            <p:cNvSpPr txBox="1"/>
            <p:nvPr/>
          </p:nvSpPr>
          <p:spPr>
            <a:xfrm>
              <a:off x="794678" y="3248804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21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B9368E2-6E01-2E47-B66F-7FD649018C37}"/>
                </a:ext>
              </a:extLst>
            </p:cNvPr>
            <p:cNvSpPr txBox="1"/>
            <p:nvPr/>
          </p:nvSpPr>
          <p:spPr>
            <a:xfrm>
              <a:off x="800100" y="3708490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31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57B3B9B-20B1-1F48-A67F-5D028D57DCCF}"/>
                </a:ext>
              </a:extLst>
            </p:cNvPr>
            <p:cNvSpPr txBox="1"/>
            <p:nvPr/>
          </p:nvSpPr>
          <p:spPr>
            <a:xfrm>
              <a:off x="800100" y="5018853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i1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B26C7B0-E545-844A-B33D-19B56C33ADB3}"/>
                </a:ext>
              </a:extLst>
            </p:cNvPr>
            <p:cNvSpPr txBox="1"/>
            <p:nvPr/>
          </p:nvSpPr>
          <p:spPr>
            <a:xfrm rot="5400000">
              <a:off x="794678" y="4424917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. . . </a:t>
              </a:r>
              <a:endParaRPr lang="en-US" b="1" baseline="-250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0B325F1-59CE-B548-B001-9DCC92ACC178}"/>
                </a:ext>
              </a:extLst>
            </p:cNvPr>
            <p:cNvSpPr txBox="1"/>
            <p:nvPr/>
          </p:nvSpPr>
          <p:spPr>
            <a:xfrm>
              <a:off x="3428767" y="2764611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1j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A4ABC1A-BA70-5846-A040-E84D97E1F438}"/>
                </a:ext>
              </a:extLst>
            </p:cNvPr>
            <p:cNvSpPr txBox="1"/>
            <p:nvPr/>
          </p:nvSpPr>
          <p:spPr>
            <a:xfrm>
              <a:off x="3423345" y="3259064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2j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57509D8-DE9A-6448-8734-44CBF4199C1A}"/>
                </a:ext>
              </a:extLst>
            </p:cNvPr>
            <p:cNvSpPr txBox="1"/>
            <p:nvPr/>
          </p:nvSpPr>
          <p:spPr>
            <a:xfrm>
              <a:off x="3428767" y="3718750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3j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F580A76-B587-3A4F-A85D-0E148F56E63D}"/>
                </a:ext>
              </a:extLst>
            </p:cNvPr>
            <p:cNvSpPr txBox="1"/>
            <p:nvPr/>
          </p:nvSpPr>
          <p:spPr>
            <a:xfrm>
              <a:off x="3428767" y="5029113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/>
                <a:t>X</a:t>
              </a:r>
              <a:r>
                <a:rPr lang="en-US" b="1" baseline="-25000" dirty="0" err="1"/>
                <a:t>ij</a:t>
              </a:r>
              <a:endParaRPr lang="en-US" b="1" baseline="-250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0575CE-0E4D-5E4F-A937-4CD322D64625}"/>
                </a:ext>
              </a:extLst>
            </p:cNvPr>
            <p:cNvSpPr txBox="1"/>
            <p:nvPr/>
          </p:nvSpPr>
          <p:spPr>
            <a:xfrm rot="5400000">
              <a:off x="3423345" y="4435177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. . . </a:t>
              </a:r>
              <a:endParaRPr lang="en-US" b="1" baseline="-250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ECC8733-0915-9046-8CA1-CB03BE3B963F}"/>
                </a:ext>
              </a:extLst>
            </p:cNvPr>
            <p:cNvSpPr txBox="1"/>
            <p:nvPr/>
          </p:nvSpPr>
          <p:spPr>
            <a:xfrm>
              <a:off x="1376438" y="2734944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12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28C67ED-4A7A-DD40-9E11-D90BB8C59C8E}"/>
                </a:ext>
              </a:extLst>
            </p:cNvPr>
            <p:cNvSpPr txBox="1"/>
            <p:nvPr/>
          </p:nvSpPr>
          <p:spPr>
            <a:xfrm>
              <a:off x="2749978" y="2757697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. . .</a:t>
              </a:r>
              <a:endParaRPr lang="en-US" b="1" baseline="-250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58D8648-984D-FD4B-A775-AE5452443198}"/>
                </a:ext>
              </a:extLst>
            </p:cNvPr>
            <p:cNvSpPr txBox="1"/>
            <p:nvPr/>
          </p:nvSpPr>
          <p:spPr>
            <a:xfrm>
              <a:off x="2030724" y="2746108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13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8B9FE3-E9B0-FE4D-8D58-BEB1CAFE1203}"/>
                </a:ext>
              </a:extLst>
            </p:cNvPr>
            <p:cNvSpPr txBox="1"/>
            <p:nvPr/>
          </p:nvSpPr>
          <p:spPr>
            <a:xfrm>
              <a:off x="1371868" y="3259064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X</a:t>
              </a:r>
              <a:r>
                <a:rPr lang="en-US" b="1" baseline="-25000" dirty="0"/>
                <a:t>22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7C0ED83-8A40-C942-9B19-029BB6207313}"/>
                </a:ext>
              </a:extLst>
            </p:cNvPr>
            <p:cNvSpPr txBox="1"/>
            <p:nvPr/>
          </p:nvSpPr>
          <p:spPr>
            <a:xfrm rot="2376881">
              <a:off x="2242450" y="4025393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. . . </a:t>
              </a:r>
              <a:endParaRPr lang="en-US" b="1" baseline="-250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198D4EC-C1E4-CD4A-9CE4-C61BF38068CB}"/>
                </a:ext>
              </a:extLst>
            </p:cNvPr>
            <p:cNvSpPr txBox="1"/>
            <p:nvPr/>
          </p:nvSpPr>
          <p:spPr>
            <a:xfrm>
              <a:off x="2190480" y="5067418"/>
              <a:ext cx="547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. . . </a:t>
              </a:r>
              <a:endParaRPr lang="en-US" b="1" baseline="-25000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6FAC187-CACB-764A-B327-40904BA89298}"/>
                </a:ext>
              </a:extLst>
            </p:cNvPr>
            <p:cNvSpPr/>
            <p:nvPr/>
          </p:nvSpPr>
          <p:spPr>
            <a:xfrm rot="2458020">
              <a:off x="276148" y="3828127"/>
              <a:ext cx="4112859" cy="542021"/>
            </a:xfrm>
            <a:prstGeom prst="rect">
              <a:avLst/>
            </a:prstGeom>
            <a:solidFill>
              <a:srgbClr val="FFFF00">
                <a:alpha val="4235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36">
            <a:extLst>
              <a:ext uri="{FF2B5EF4-FFF2-40B4-BE49-F238E27FC236}">
                <a16:creationId xmlns:a16="http://schemas.microsoft.com/office/drawing/2014/main" id="{CADED088-8915-DE4B-A052-00C354C4C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64" y="1236350"/>
            <a:ext cx="3461479" cy="865370"/>
          </a:xfrm>
          <a:prstGeom prst="rect">
            <a:avLst/>
          </a:prstGeom>
        </p:spPr>
      </p:pic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D66AFDEC-6A6B-174B-93F3-FE78461D1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489421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pic>
        <p:nvPicPr>
          <p:cNvPr id="39" name="Picture 38">
            <a:extLst>
              <a:ext uri="{FF2B5EF4-FFF2-40B4-BE49-F238E27FC236}">
                <a16:creationId xmlns:a16="http://schemas.microsoft.com/office/drawing/2014/main" id="{B19CDA75-6D5E-7247-8CB7-FF6C14305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228" y="2155040"/>
            <a:ext cx="3619500" cy="33782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1E3194E9-856A-294A-AF62-A92A8D5565DD}"/>
              </a:ext>
            </a:extLst>
          </p:cNvPr>
          <p:cNvSpPr/>
          <p:nvPr/>
        </p:nvSpPr>
        <p:spPr>
          <a:xfrm>
            <a:off x="5008565" y="1214446"/>
            <a:ext cx="3459163" cy="77152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Temporal</a:t>
            </a:r>
          </a:p>
          <a:p>
            <a:pPr algn="ctr"/>
            <a:r>
              <a:rPr lang="en-US" dirty="0"/>
              <a:t>Contingent behaviors: </a:t>
            </a:r>
            <a:r>
              <a:rPr lang="en-US" i="1" dirty="0"/>
              <a:t>If…Then…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2BFDA20-2F25-2D4C-A06B-7C36D128E559}"/>
              </a:ext>
            </a:extLst>
          </p:cNvPr>
          <p:cNvSpPr/>
          <p:nvPr/>
        </p:nvSpPr>
        <p:spPr>
          <a:xfrm>
            <a:off x="5008564" y="5953133"/>
            <a:ext cx="3459163" cy="77152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Between Time-Points:</a:t>
            </a:r>
          </a:p>
          <a:p>
            <a:pPr algn="ctr"/>
            <a:r>
              <a:rPr lang="en-US" sz="2000" dirty="0" err="1"/>
              <a:t>X</a:t>
            </a:r>
            <a:r>
              <a:rPr lang="en-US" sz="2000" baseline="-25000" dirty="0" err="1"/>
              <a:t>it</a:t>
            </a:r>
            <a:r>
              <a:rPr lang="en-US" sz="2000" dirty="0" err="1">
                <a:sym typeface="Wingdings" pitchFamily="2" charset="2"/>
              </a:rPr>
              <a:t>X</a:t>
            </a:r>
            <a:r>
              <a:rPr lang="en-US" sz="2000" baseline="-25000" dirty="0" err="1">
                <a:sym typeface="Wingdings" pitchFamily="2" charset="2"/>
              </a:rPr>
              <a:t>i</a:t>
            </a:r>
            <a:r>
              <a:rPr lang="en-US" sz="2000" baseline="-25000" dirty="0">
                <a:sym typeface="Wingdings" pitchFamily="2" charset="2"/>
              </a:rPr>
              <a:t>, t+1</a:t>
            </a:r>
            <a:endParaRPr lang="en-US" sz="14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7B161C4-DAFA-4743-A724-6B5FA40ED039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Structure</a:t>
            </a:r>
          </a:p>
        </p:txBody>
      </p:sp>
    </p:spTree>
    <p:extLst>
      <p:ext uri="{BB962C8B-B14F-4D97-AF65-F5344CB8AC3E}">
        <p14:creationId xmlns:p14="http://schemas.microsoft.com/office/powerpoint/2010/main" val="2288326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AA12E6A8-97F3-C749-8BBE-8BD70433758C}"/>
              </a:ext>
            </a:extLst>
          </p:cNvPr>
          <p:cNvGrpSpPr/>
          <p:nvPr/>
        </p:nvGrpSpPr>
        <p:grpSpPr>
          <a:xfrm>
            <a:off x="4800600" y="2572197"/>
            <a:ext cx="342900" cy="2971800"/>
            <a:chOff x="4800600" y="1829594"/>
            <a:chExt cx="342900" cy="29718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68D7D4-DF86-5442-B58D-817F8827FBAA}"/>
                </a:ext>
              </a:extLst>
            </p:cNvPr>
            <p:cNvCxnSpPr/>
            <p:nvPr/>
          </p:nvCxnSpPr>
          <p:spPr>
            <a:xfrm>
              <a:off x="4800600" y="1829594"/>
              <a:ext cx="0" cy="29718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BDB6575-A308-8640-987B-1935DE9993E8}"/>
                </a:ext>
              </a:extLst>
            </p:cNvPr>
            <p:cNvCxnSpPr/>
            <p:nvPr/>
          </p:nvCxnSpPr>
          <p:spPr>
            <a:xfrm>
              <a:off x="4800600" y="1848644"/>
              <a:ext cx="3429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0B100ED-B968-6348-B827-9246E3E0C7B6}"/>
                </a:ext>
              </a:extLst>
            </p:cNvPr>
            <p:cNvCxnSpPr>
              <a:cxnSpLocks/>
            </p:cNvCxnSpPr>
            <p:nvPr/>
          </p:nvCxnSpPr>
          <p:spPr>
            <a:xfrm>
              <a:off x="4800600" y="4783137"/>
              <a:ext cx="3429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E9AFB85-4131-DF47-B969-387471976F27}"/>
              </a:ext>
            </a:extLst>
          </p:cNvPr>
          <p:cNvGrpSpPr/>
          <p:nvPr/>
        </p:nvGrpSpPr>
        <p:grpSpPr>
          <a:xfrm flipH="1">
            <a:off x="7874619" y="2553940"/>
            <a:ext cx="342900" cy="2971800"/>
            <a:chOff x="4800600" y="1829594"/>
            <a:chExt cx="342900" cy="297180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778360-6C80-C64A-A6E9-CE130E0CEFCA}"/>
                </a:ext>
              </a:extLst>
            </p:cNvPr>
            <p:cNvCxnSpPr/>
            <p:nvPr/>
          </p:nvCxnSpPr>
          <p:spPr>
            <a:xfrm>
              <a:off x="4800600" y="1829594"/>
              <a:ext cx="0" cy="29718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238CF54-BE49-084D-A770-77194CC4C928}"/>
                </a:ext>
              </a:extLst>
            </p:cNvPr>
            <p:cNvCxnSpPr/>
            <p:nvPr/>
          </p:nvCxnSpPr>
          <p:spPr>
            <a:xfrm>
              <a:off x="4800600" y="1848644"/>
              <a:ext cx="3429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D22CBDB-0CA4-2840-8824-BCAB0C2486F0}"/>
                </a:ext>
              </a:extLst>
            </p:cNvPr>
            <p:cNvCxnSpPr>
              <a:cxnSpLocks/>
            </p:cNvCxnSpPr>
            <p:nvPr/>
          </p:nvCxnSpPr>
          <p:spPr>
            <a:xfrm>
              <a:off x="4800600" y="4783137"/>
              <a:ext cx="3429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C14D5DD-E252-F745-99CD-1E35EDEA7E30}"/>
              </a:ext>
            </a:extLst>
          </p:cNvPr>
          <p:cNvSpPr txBox="1"/>
          <p:nvPr/>
        </p:nvSpPr>
        <p:spPr>
          <a:xfrm>
            <a:off x="4972050" y="2716369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</a:t>
            </a:r>
            <a:endParaRPr lang="en-US" b="1" baseline="-25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CB84DC-EDB2-7147-8A6D-4F55C516F8A8}"/>
              </a:ext>
            </a:extLst>
          </p:cNvPr>
          <p:cNvSpPr txBox="1"/>
          <p:nvPr/>
        </p:nvSpPr>
        <p:spPr>
          <a:xfrm>
            <a:off x="4966628" y="3210822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baseline="-25000" dirty="0"/>
              <a:t>21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EF1B5BB-9491-1442-B815-C15FD9CE2969}"/>
              </a:ext>
            </a:extLst>
          </p:cNvPr>
          <p:cNvSpPr txBox="1"/>
          <p:nvPr/>
        </p:nvSpPr>
        <p:spPr>
          <a:xfrm>
            <a:off x="4972050" y="3670508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baseline="-25000" dirty="0"/>
              <a:t>31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F41A15-EABA-AC4F-9DCB-FC633ED77160}"/>
              </a:ext>
            </a:extLst>
          </p:cNvPr>
          <p:cNvSpPr txBox="1"/>
          <p:nvPr/>
        </p:nvSpPr>
        <p:spPr>
          <a:xfrm>
            <a:off x="4972050" y="4980871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baseline="-25000" dirty="0"/>
              <a:t>i1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CBC467D-160E-D44A-A0D7-275C3442D4B6}"/>
              </a:ext>
            </a:extLst>
          </p:cNvPr>
          <p:cNvSpPr txBox="1"/>
          <p:nvPr/>
        </p:nvSpPr>
        <p:spPr>
          <a:xfrm rot="5400000">
            <a:off x="4966628" y="4386935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 . . </a:t>
            </a:r>
            <a:endParaRPr lang="en-US" b="1" baseline="-25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4809074-D5C5-1945-99B2-CFE2B2206A5C}"/>
              </a:ext>
            </a:extLst>
          </p:cNvPr>
          <p:cNvSpPr txBox="1"/>
          <p:nvPr/>
        </p:nvSpPr>
        <p:spPr>
          <a:xfrm>
            <a:off x="7600717" y="2726629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baseline="-25000" dirty="0"/>
              <a:t>1j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F6057D1-89DB-424C-92E4-430475D70164}"/>
              </a:ext>
            </a:extLst>
          </p:cNvPr>
          <p:cNvSpPr txBox="1"/>
          <p:nvPr/>
        </p:nvSpPr>
        <p:spPr>
          <a:xfrm>
            <a:off x="7595295" y="3221082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baseline="-25000" dirty="0"/>
              <a:t>2j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5DB0CDD-2D68-6845-9720-5F7BC1566681}"/>
              </a:ext>
            </a:extLst>
          </p:cNvPr>
          <p:cNvSpPr txBox="1"/>
          <p:nvPr/>
        </p:nvSpPr>
        <p:spPr>
          <a:xfrm>
            <a:off x="7600717" y="3680768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baseline="-25000" dirty="0"/>
              <a:t>3j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47C8905-9FF4-2141-B0D9-7DDC2FB9E214}"/>
              </a:ext>
            </a:extLst>
          </p:cNvPr>
          <p:cNvSpPr txBox="1"/>
          <p:nvPr/>
        </p:nvSpPr>
        <p:spPr>
          <a:xfrm>
            <a:off x="7600717" y="4991131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</a:t>
            </a:r>
            <a:endParaRPr lang="en-US" b="1" baseline="-25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1EE5583-05FF-5747-9CB6-FA8D31BD8EFB}"/>
              </a:ext>
            </a:extLst>
          </p:cNvPr>
          <p:cNvSpPr txBox="1"/>
          <p:nvPr/>
        </p:nvSpPr>
        <p:spPr>
          <a:xfrm rot="5400000">
            <a:off x="7595295" y="4397195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 . . </a:t>
            </a:r>
            <a:endParaRPr lang="en-US" b="1" baseline="-25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DDABB0-52E6-D44F-98AB-32D2E5EE9A62}"/>
              </a:ext>
            </a:extLst>
          </p:cNvPr>
          <p:cNvSpPr txBox="1"/>
          <p:nvPr/>
        </p:nvSpPr>
        <p:spPr>
          <a:xfrm>
            <a:off x="5548388" y="2696962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baseline="-25000" dirty="0"/>
              <a:t>12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99113E9-7C51-4B4A-AFC9-C7C1A65BB646}"/>
              </a:ext>
            </a:extLst>
          </p:cNvPr>
          <p:cNvSpPr txBox="1"/>
          <p:nvPr/>
        </p:nvSpPr>
        <p:spPr>
          <a:xfrm>
            <a:off x="6921928" y="2719715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 . .</a:t>
            </a:r>
            <a:endParaRPr lang="en-US" b="1" baseline="-25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11958F5-123B-B84F-8A4A-863748B0577B}"/>
              </a:ext>
            </a:extLst>
          </p:cNvPr>
          <p:cNvSpPr txBox="1"/>
          <p:nvPr/>
        </p:nvSpPr>
        <p:spPr>
          <a:xfrm>
            <a:off x="6202674" y="2708126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X</a:t>
            </a:r>
            <a:r>
              <a:rPr lang="en-US" b="1" baseline="-25000" dirty="0"/>
              <a:t>13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E9B5D01-F6E7-9240-B385-6E6F7B5DCEFC}"/>
              </a:ext>
            </a:extLst>
          </p:cNvPr>
          <p:cNvSpPr txBox="1"/>
          <p:nvPr/>
        </p:nvSpPr>
        <p:spPr>
          <a:xfrm>
            <a:off x="5543818" y="3221082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</a:t>
            </a:r>
            <a:endParaRPr lang="en-US" b="1" baseline="-250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2E57EB4-152D-A14D-A77C-FD78DBFC2BE0}"/>
              </a:ext>
            </a:extLst>
          </p:cNvPr>
          <p:cNvSpPr txBox="1"/>
          <p:nvPr/>
        </p:nvSpPr>
        <p:spPr>
          <a:xfrm rot="2376881">
            <a:off x="6414400" y="3987411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 . . </a:t>
            </a:r>
            <a:endParaRPr lang="en-US" b="1" baseline="-250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6270C3C-099B-4E4B-8B67-9EF318E79D66}"/>
              </a:ext>
            </a:extLst>
          </p:cNvPr>
          <p:cNvSpPr txBox="1"/>
          <p:nvPr/>
        </p:nvSpPr>
        <p:spPr>
          <a:xfrm>
            <a:off x="6362430" y="5029436"/>
            <a:ext cx="547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 . . </a:t>
            </a:r>
            <a:endParaRPr lang="en-US" b="1" baseline="-25000" dirty="0"/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47F3CDD0-D05D-6E44-811C-1F71B3CB5149}"/>
              </a:ext>
            </a:extLst>
          </p:cNvPr>
          <p:cNvSpPr/>
          <p:nvPr/>
        </p:nvSpPr>
        <p:spPr>
          <a:xfrm>
            <a:off x="4846320" y="2952403"/>
            <a:ext cx="2953879" cy="2565094"/>
          </a:xfrm>
          <a:prstGeom prst="rtTriangle">
            <a:avLst/>
          </a:prstGeom>
          <a:solidFill>
            <a:srgbClr val="FFFF00">
              <a:alpha val="4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96252D8-C3AD-9F41-AE05-1E08CB988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413635"/>
            <a:ext cx="3421095" cy="861609"/>
          </a:xfrm>
          <a:prstGeom prst="rect">
            <a:avLst/>
          </a:prstGeom>
        </p:spPr>
      </p:pic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5FB136C2-1C15-5446-B8B8-5C7016273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489421"/>
              </p:ext>
            </p:extLst>
          </p:nvPr>
        </p:nvGraphicFramePr>
        <p:xfrm>
          <a:off x="-24850" y="-18612"/>
          <a:ext cx="9168850" cy="554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4425">
                  <a:extLst>
                    <a:ext uri="{9D8B030D-6E8A-4147-A177-3AD203B41FA5}">
                      <a16:colId xmlns:a16="http://schemas.microsoft.com/office/drawing/2014/main" val="2281809651"/>
                    </a:ext>
                  </a:extLst>
                </a:gridCol>
                <a:gridCol w="4584425">
                  <a:extLst>
                    <a:ext uri="{9D8B030D-6E8A-4147-A177-3AD203B41FA5}">
                      <a16:colId xmlns:a16="http://schemas.microsoft.com/office/drawing/2014/main" val="3289839546"/>
                    </a:ext>
                  </a:extLst>
                </a:gridCol>
              </a:tblGrid>
              <a:tr h="55475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Promises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32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Challenges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0772471"/>
                  </a:ext>
                </a:extLst>
              </a:tr>
            </a:tbl>
          </a:graphicData>
        </a:graphic>
      </p:graphicFrame>
      <p:sp>
        <p:nvSpPr>
          <p:cNvPr id="37" name="Rectangle 36">
            <a:extLst>
              <a:ext uri="{FF2B5EF4-FFF2-40B4-BE49-F238E27FC236}">
                <a16:creationId xmlns:a16="http://schemas.microsoft.com/office/drawing/2014/main" id="{2EF57AA0-7F05-8D4E-AB8F-9C51017DF3EB}"/>
              </a:ext>
            </a:extLst>
          </p:cNvPr>
          <p:cNvSpPr/>
          <p:nvPr/>
        </p:nvSpPr>
        <p:spPr>
          <a:xfrm>
            <a:off x="-24850" y="511942"/>
            <a:ext cx="9168849" cy="492557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Structure</a:t>
            </a:r>
          </a:p>
        </p:txBody>
      </p:sp>
      <p:pic>
        <p:nvPicPr>
          <p:cNvPr id="41" name="Content Placeholder 4">
            <a:extLst>
              <a:ext uri="{FF2B5EF4-FFF2-40B4-BE49-F238E27FC236}">
                <a16:creationId xmlns:a16="http://schemas.microsoft.com/office/drawing/2014/main" id="{A5586C74-6AB7-444F-80A2-ADA96A70E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78" y="2301090"/>
            <a:ext cx="3289300" cy="30861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6D9C86D0-EAA9-524F-BA5D-D86A28A0A46D}"/>
              </a:ext>
            </a:extLst>
          </p:cNvPr>
          <p:cNvSpPr/>
          <p:nvPr/>
        </p:nvSpPr>
        <p:spPr>
          <a:xfrm>
            <a:off x="641353" y="1214446"/>
            <a:ext cx="3459163" cy="771525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Contemporaneous</a:t>
            </a:r>
          </a:p>
          <a:p>
            <a:pPr algn="ctr"/>
            <a:r>
              <a:rPr lang="en-US" dirty="0"/>
              <a:t>Concurrent behaviors: </a:t>
            </a:r>
            <a:r>
              <a:rPr lang="en-US" i="1" dirty="0"/>
              <a:t>While…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845AB4-2888-C745-A79E-25881A62446E}"/>
              </a:ext>
            </a:extLst>
          </p:cNvPr>
          <p:cNvSpPr/>
          <p:nvPr/>
        </p:nvSpPr>
        <p:spPr>
          <a:xfrm>
            <a:off x="641352" y="5953133"/>
            <a:ext cx="3459163" cy="771525"/>
          </a:xfrm>
          <a:prstGeom prst="rect">
            <a:avLst/>
          </a:prstGeom>
          <a:solidFill>
            <a:srgbClr val="0432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Within Time-Points:</a:t>
            </a:r>
          </a:p>
          <a:p>
            <a:pPr algn="ctr"/>
            <a:r>
              <a:rPr lang="en-US" sz="2000" dirty="0" err="1"/>
              <a:t>X</a:t>
            </a:r>
            <a:r>
              <a:rPr lang="en-US" sz="2000" baseline="-25000" dirty="0" err="1"/>
              <a:t>it</a:t>
            </a:r>
            <a:r>
              <a:rPr lang="en-US" sz="2000" dirty="0">
                <a:sym typeface="Wingdings" pitchFamily="2" charset="2"/>
              </a:rPr>
              <a:t></a:t>
            </a:r>
            <a:r>
              <a:rPr lang="en-US" sz="2000" dirty="0" err="1">
                <a:sym typeface="Wingdings" pitchFamily="2" charset="2"/>
              </a:rPr>
              <a:t>X</a:t>
            </a:r>
            <a:r>
              <a:rPr lang="en-US" sz="2000" baseline="-25000" dirty="0" err="1">
                <a:sym typeface="Wingdings" pitchFamily="2" charset="2"/>
              </a:rPr>
              <a:t>jt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16471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13060</TotalTime>
  <Words>837</Words>
  <Application>Microsoft Macintosh PowerPoint</Application>
  <PresentationFormat>On-screen Show (4:3)</PresentationFormat>
  <Paragraphs>364</Paragraphs>
  <Slides>29</Slides>
  <Notes>11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Office Theme</vt:lpstr>
      <vt:lpstr>Idiographic Personality: A Methodological Perspective on Measuring and Modeling Individuals</vt:lpstr>
      <vt:lpstr>PowerPoint Presentation</vt:lpstr>
      <vt:lpstr>PowerPoint Presentation</vt:lpstr>
      <vt:lpstr>PowerPoint Presentation</vt:lpstr>
      <vt:lpstr>Idiographic Assessment: Graphical Autoregressive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Idiographic Personality: A Methodological Perspective on Measuring and Modeling Individuals</dc:title>
  <dc:creator>Emorie Beck</dc:creator>
  <cp:lastModifiedBy>Emorie Beck</cp:lastModifiedBy>
  <cp:revision>43</cp:revision>
  <dcterms:created xsi:type="dcterms:W3CDTF">2018-05-06T18:37:18Z</dcterms:created>
  <dcterms:modified xsi:type="dcterms:W3CDTF">2018-05-17T16:32:25Z</dcterms:modified>
</cp:coreProperties>
</file>